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sldIdLst>
    <p:sldId id="276" r:id="rId2"/>
    <p:sldId id="257" r:id="rId3"/>
    <p:sldId id="258" r:id="rId4"/>
    <p:sldId id="266" r:id="rId5"/>
    <p:sldId id="259" r:id="rId6"/>
    <p:sldId id="260" r:id="rId7"/>
    <p:sldId id="267" r:id="rId8"/>
    <p:sldId id="265" r:id="rId9"/>
    <p:sldId id="262" r:id="rId10"/>
    <p:sldId id="263" r:id="rId11"/>
    <p:sldId id="264" r:id="rId12"/>
    <p:sldId id="274" r:id="rId13"/>
    <p:sldId id="275"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448E99-AE06-4504-9F61-9F8489EF4DC8}" v="1" dt="2017-08-22T19:23:07.7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31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B7A2933-AA91-4AA2-913A-C1E90EA66E7A}" type="slidenum">
              <a:rPr lang="en-US" altLang="en-US"/>
              <a:pPr>
                <a:defRPr/>
              </a:pPr>
              <a:t>‹#›</a:t>
            </a:fld>
            <a:endParaRPr lang="en-US" altLang="en-US"/>
          </a:p>
        </p:txBody>
      </p:sp>
    </p:spTree>
    <p:extLst>
      <p:ext uri="{BB962C8B-B14F-4D97-AF65-F5344CB8AC3E}">
        <p14:creationId xmlns:p14="http://schemas.microsoft.com/office/powerpoint/2010/main" val="3485556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50DCCE4-93A4-4A4C-9208-7FFD5107D8DA}" type="slidenum">
              <a:rPr lang="en-US" altLang="en-US"/>
              <a:pPr>
                <a:defRPr/>
              </a:pPr>
              <a:t>‹#›</a:t>
            </a:fld>
            <a:endParaRPr lang="en-US" altLang="en-US"/>
          </a:p>
        </p:txBody>
      </p:sp>
    </p:spTree>
    <p:extLst>
      <p:ext uri="{BB962C8B-B14F-4D97-AF65-F5344CB8AC3E}">
        <p14:creationId xmlns:p14="http://schemas.microsoft.com/office/powerpoint/2010/main" val="3357461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50DCCE4-93A4-4A4C-9208-7FFD5107D8DA}" type="slidenum">
              <a:rPr lang="en-US" altLang="en-US"/>
              <a:pPr>
                <a:defRPr/>
              </a:pPr>
              <a:t>‹#›</a:t>
            </a:fld>
            <a:endParaRPr lang="en-US"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1501669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50DCCE4-93A4-4A4C-9208-7FFD5107D8DA}" type="slidenum">
              <a:rPr lang="en-US" altLang="en-US"/>
              <a:pPr>
                <a:defRPr/>
              </a:pPr>
              <a:t>‹#›</a:t>
            </a:fld>
            <a:endParaRPr lang="en-US" altLang="en-US"/>
          </a:p>
        </p:txBody>
      </p:sp>
    </p:spTree>
    <p:extLst>
      <p:ext uri="{BB962C8B-B14F-4D97-AF65-F5344CB8AC3E}">
        <p14:creationId xmlns:p14="http://schemas.microsoft.com/office/powerpoint/2010/main" val="13030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50DCCE4-93A4-4A4C-9208-7FFD5107D8DA}" type="slidenum">
              <a:rPr lang="en-US" altLang="en-US"/>
              <a:pPr>
                <a:defRPr/>
              </a:pPr>
              <a:t>‹#›</a:t>
            </a:fld>
            <a:endParaRPr lang="en-US"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601561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50DCCE4-93A4-4A4C-9208-7FFD5107D8DA}" type="slidenum">
              <a:rPr lang="en-US" altLang="en-US"/>
              <a:pPr>
                <a:defRPr/>
              </a:pPr>
              <a:t>‹#›</a:t>
            </a:fld>
            <a:endParaRPr lang="en-US" altLang="en-US"/>
          </a:p>
        </p:txBody>
      </p:sp>
    </p:spTree>
    <p:extLst>
      <p:ext uri="{BB962C8B-B14F-4D97-AF65-F5344CB8AC3E}">
        <p14:creationId xmlns:p14="http://schemas.microsoft.com/office/powerpoint/2010/main" val="16549797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75289E3-DE2B-40BC-A598-CCEBB9830B33}" type="slidenum">
              <a:rPr lang="en-US" altLang="en-US"/>
              <a:pPr>
                <a:defRPr/>
              </a:pPr>
              <a:t>‹#›</a:t>
            </a:fld>
            <a:endParaRPr lang="en-US" altLang="en-US"/>
          </a:p>
        </p:txBody>
      </p:sp>
    </p:spTree>
    <p:extLst>
      <p:ext uri="{BB962C8B-B14F-4D97-AF65-F5344CB8AC3E}">
        <p14:creationId xmlns:p14="http://schemas.microsoft.com/office/powerpoint/2010/main" val="27505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03149DC-9D5C-4243-927D-B99CB10675A5}" type="slidenum">
              <a:rPr lang="en-US" altLang="en-US"/>
              <a:pPr>
                <a:defRPr/>
              </a:pPr>
              <a:t>‹#›</a:t>
            </a:fld>
            <a:endParaRPr lang="en-US" altLang="en-US"/>
          </a:p>
        </p:txBody>
      </p:sp>
    </p:spTree>
    <p:extLst>
      <p:ext uri="{BB962C8B-B14F-4D97-AF65-F5344CB8AC3E}">
        <p14:creationId xmlns:p14="http://schemas.microsoft.com/office/powerpoint/2010/main" val="17631102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16000" y="762000"/>
            <a:ext cx="10566400" cy="1143000"/>
          </a:xfrm>
        </p:spPr>
        <p:txBody>
          <a:bodyPr/>
          <a:lstStyle/>
          <a:p>
            <a:r>
              <a:rPr lang="en-US"/>
              <a:t>Click to edit Master title style</a:t>
            </a:r>
          </a:p>
        </p:txBody>
      </p:sp>
      <p:sp>
        <p:nvSpPr>
          <p:cNvPr id="3" name="Text Placeholder 2"/>
          <p:cNvSpPr>
            <a:spLocks noGrp="1"/>
          </p:cNvSpPr>
          <p:nvPr>
            <p:ph type="body" sz="half" idx="1"/>
          </p:nvPr>
        </p:nvSpPr>
        <p:spPr>
          <a:xfrm>
            <a:off x="1117601" y="2362201"/>
            <a:ext cx="5027084" cy="3724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347884" y="2362201"/>
            <a:ext cx="5027083" cy="3724275"/>
          </a:xfrm>
        </p:spPr>
        <p:txBody>
          <a:bodyPr rtlCol="0">
            <a:normAutofit/>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4E044BC-5CFB-4901-8667-C916B18E9EA4}" type="slidenum">
              <a:rPr lang="en-US" altLang="en-US"/>
              <a:pPr>
                <a:defRPr/>
              </a:pPr>
              <a:t>‹#›</a:t>
            </a:fld>
            <a:endParaRPr lang="en-US" altLang="en-US"/>
          </a:p>
        </p:txBody>
      </p:sp>
    </p:spTree>
    <p:extLst>
      <p:ext uri="{BB962C8B-B14F-4D97-AF65-F5344CB8AC3E}">
        <p14:creationId xmlns:p14="http://schemas.microsoft.com/office/powerpoint/2010/main" val="36134229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016000" y="762000"/>
            <a:ext cx="10566400" cy="1143000"/>
          </a:xfrm>
        </p:spPr>
        <p:txBody>
          <a:bodyPr/>
          <a:lstStyle/>
          <a:p>
            <a:r>
              <a:rPr lang="en-US"/>
              <a:t>Click to edit Master title style</a:t>
            </a:r>
          </a:p>
        </p:txBody>
      </p:sp>
      <p:sp>
        <p:nvSpPr>
          <p:cNvPr id="3" name="Text Placeholder 2"/>
          <p:cNvSpPr>
            <a:spLocks noGrp="1"/>
          </p:cNvSpPr>
          <p:nvPr>
            <p:ph type="body" sz="half" idx="1"/>
          </p:nvPr>
        </p:nvSpPr>
        <p:spPr>
          <a:xfrm>
            <a:off x="1117601" y="2362200"/>
            <a:ext cx="10257367" cy="1785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117601" y="4300539"/>
            <a:ext cx="10257367" cy="178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2957342-2DAA-4D77-8E38-B9484A194D70}" type="slidenum">
              <a:rPr lang="en-US" altLang="en-US"/>
              <a:pPr>
                <a:defRPr/>
              </a:pPr>
              <a:t>‹#›</a:t>
            </a:fld>
            <a:endParaRPr lang="en-US" altLang="en-US"/>
          </a:p>
        </p:txBody>
      </p:sp>
    </p:spTree>
    <p:extLst>
      <p:ext uri="{BB962C8B-B14F-4D97-AF65-F5344CB8AC3E}">
        <p14:creationId xmlns:p14="http://schemas.microsoft.com/office/powerpoint/2010/main" val="2956453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6DB8B5E-E786-455E-93D5-42C2DDBE5A19}" type="slidenum">
              <a:rPr lang="en-US" altLang="en-US"/>
              <a:pPr>
                <a:defRPr/>
              </a:pPr>
              <a:t>‹#›</a:t>
            </a:fld>
            <a:endParaRPr lang="en-US" altLang="en-US"/>
          </a:p>
        </p:txBody>
      </p:sp>
    </p:spTree>
    <p:extLst>
      <p:ext uri="{BB962C8B-B14F-4D97-AF65-F5344CB8AC3E}">
        <p14:creationId xmlns:p14="http://schemas.microsoft.com/office/powerpoint/2010/main" val="2792013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5A05B15-E6B9-4ED0-98E5-58BF0C37B1B5}" type="slidenum">
              <a:rPr lang="en-US" altLang="en-US"/>
              <a:pPr>
                <a:defRPr/>
              </a:pPr>
              <a:t>‹#›</a:t>
            </a:fld>
            <a:endParaRPr lang="en-US" altLang="en-US"/>
          </a:p>
        </p:txBody>
      </p:sp>
    </p:spTree>
    <p:extLst>
      <p:ext uri="{BB962C8B-B14F-4D97-AF65-F5344CB8AC3E}">
        <p14:creationId xmlns:p14="http://schemas.microsoft.com/office/powerpoint/2010/main" val="4222739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B26A6BA-30F2-44BF-A1F5-5B592B194B1B}" type="slidenum">
              <a:rPr lang="en-US" altLang="en-US"/>
              <a:pPr>
                <a:defRPr/>
              </a:pPr>
              <a:t>‹#›</a:t>
            </a:fld>
            <a:endParaRPr lang="en-US" altLang="en-US"/>
          </a:p>
        </p:txBody>
      </p:sp>
    </p:spTree>
    <p:extLst>
      <p:ext uri="{BB962C8B-B14F-4D97-AF65-F5344CB8AC3E}">
        <p14:creationId xmlns:p14="http://schemas.microsoft.com/office/powerpoint/2010/main" val="2352561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A50FC75-9E99-4290-8AD7-64691ED8EC86}" type="slidenum">
              <a:rPr lang="en-US" altLang="en-US"/>
              <a:pPr>
                <a:defRPr/>
              </a:pPr>
              <a:t>‹#›</a:t>
            </a:fld>
            <a:endParaRPr lang="en-US" altLang="en-US"/>
          </a:p>
        </p:txBody>
      </p:sp>
    </p:spTree>
    <p:extLst>
      <p:ext uri="{BB962C8B-B14F-4D97-AF65-F5344CB8AC3E}">
        <p14:creationId xmlns:p14="http://schemas.microsoft.com/office/powerpoint/2010/main" val="1135816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6C3B5EA1-159E-44CF-A861-27295BBA9471}" type="slidenum">
              <a:rPr lang="en-US" altLang="en-US"/>
              <a:pPr>
                <a:defRPr/>
              </a:pPr>
              <a:t>‹#›</a:t>
            </a:fld>
            <a:endParaRPr lang="en-US" altLang="en-US"/>
          </a:p>
        </p:txBody>
      </p:sp>
    </p:spTree>
    <p:extLst>
      <p:ext uri="{BB962C8B-B14F-4D97-AF65-F5344CB8AC3E}">
        <p14:creationId xmlns:p14="http://schemas.microsoft.com/office/powerpoint/2010/main" val="694034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8882401C-0CBF-450E-B7EB-09DDAF309295}" type="slidenum">
              <a:rPr lang="en-US" altLang="en-US"/>
              <a:pPr>
                <a:defRPr/>
              </a:pPr>
              <a:t>‹#›</a:t>
            </a:fld>
            <a:endParaRPr lang="en-US" altLang="en-US"/>
          </a:p>
        </p:txBody>
      </p:sp>
    </p:spTree>
    <p:extLst>
      <p:ext uri="{BB962C8B-B14F-4D97-AF65-F5344CB8AC3E}">
        <p14:creationId xmlns:p14="http://schemas.microsoft.com/office/powerpoint/2010/main" val="3068146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A0BCE42-4DDA-4407-8F52-42A23A6C8058}" type="slidenum">
              <a:rPr lang="en-US" altLang="en-US"/>
              <a:pPr>
                <a:defRPr/>
              </a:pPr>
              <a:t>‹#›</a:t>
            </a:fld>
            <a:endParaRPr lang="en-US" altLang="en-US"/>
          </a:p>
        </p:txBody>
      </p:sp>
    </p:spTree>
    <p:extLst>
      <p:ext uri="{BB962C8B-B14F-4D97-AF65-F5344CB8AC3E}">
        <p14:creationId xmlns:p14="http://schemas.microsoft.com/office/powerpoint/2010/main" val="4283938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5492713-F252-420F-8775-43322DE7BFBE}" type="slidenum">
              <a:rPr lang="en-US" altLang="en-US"/>
              <a:pPr>
                <a:defRPr/>
              </a:pPr>
              <a:t>‹#›</a:t>
            </a:fld>
            <a:endParaRPr lang="en-US" altLang="en-US"/>
          </a:p>
        </p:txBody>
      </p:sp>
    </p:spTree>
    <p:extLst>
      <p:ext uri="{BB962C8B-B14F-4D97-AF65-F5344CB8AC3E}">
        <p14:creationId xmlns:p14="http://schemas.microsoft.com/office/powerpoint/2010/main" val="262025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a:defRPr/>
            </a:pPr>
            <a:fld id="{450DCCE4-93A4-4A4C-9208-7FFD5107D8DA}" type="slidenum">
              <a:rPr lang="en-US" altLang="en-US"/>
              <a:pPr>
                <a:defRPr/>
              </a:pPr>
              <a:t>‹#›</a:t>
            </a:fld>
            <a:endParaRPr lang="en-US" altLang="en-US"/>
          </a:p>
        </p:txBody>
      </p:sp>
    </p:spTree>
    <p:extLst>
      <p:ext uri="{BB962C8B-B14F-4D97-AF65-F5344CB8AC3E}">
        <p14:creationId xmlns:p14="http://schemas.microsoft.com/office/powerpoint/2010/main" val="161051512"/>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 id="2147483810" r:id="rId13"/>
    <p:sldLayoutId id="2147483811" r:id="rId14"/>
    <p:sldLayoutId id="2147483812" r:id="rId15"/>
    <p:sldLayoutId id="2147483813" r:id="rId16"/>
    <p:sldLayoutId id="2147483814" r:id="rId17"/>
    <p:sldLayoutId id="2147483815" r:id="rId18"/>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images.google.com/imgres?imgurl=http://www.aacps.org/aacps/FOLGMCES/images/BD05092_.gif&amp;imgrefurl=http://www.aacps.org/aacps/FOLGMCES/Third%20Grade.htm&amp;h=362&amp;w=399&amp;sz=10&amp;hl=en&amp;start=32&amp;tbnid=L-etO9Z9r5D6MM:&amp;tbnh=113&amp;tbnw=124&amp;prev=/images?q%3Dscott%2Bforesman%2B%26start%3D20%26gbv%3D2%26ndsp%3D20%26svnum%3D10%26hl%3Den%26safe%3Dactive%26sa%3D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images.google.com/imgres?imgurl=http://www.aacps.org/aacps/FOLGMCES/images/BD05092_.gif&amp;imgrefurl=http://www.aacps.org/aacps/FOLGMCES/Third%20Grade.htm&amp;h=362&amp;w=399&amp;sz=10&amp;hl=en&amp;start=32&amp;tbnid=L-etO9Z9r5D6MM:&amp;tbnh=113&amp;tbnw=124&amp;prev=/images?q%3Dscott%2Bforesman%2B%26start%3D20%26gbv%3D2%26ndsp%3D20%26svnum%3D10%26hl%3Den%26safe%3Dactive%26sa%3D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hyperlink" Target="http://www.learnzillion.com/" TargetMode="External"/><Relationship Id="rId7" Type="http://schemas.openxmlformats.org/officeDocument/2006/relationships/hyperlink" Target="http://www.mathisvisual.com/" TargetMode="External"/><Relationship Id="rId2" Type="http://schemas.openxmlformats.org/officeDocument/2006/relationships/hyperlink" Target="https://sites.google.com/a/sau3.org/grade-5-math-support-center/home/math-facts-multiplication" TargetMode="External"/><Relationship Id="rId1" Type="http://schemas.openxmlformats.org/officeDocument/2006/relationships/slideLayout" Target="../slideLayouts/slideLayout2.xml"/><Relationship Id="rId6" Type="http://schemas.openxmlformats.org/officeDocument/2006/relationships/hyperlink" Target="http://www.gregtangmath.com/" TargetMode="External"/><Relationship Id="rId5" Type="http://schemas.openxmlformats.org/officeDocument/2006/relationships/hyperlink" Target="http://www.mathbeforebed.com/" TargetMode="External"/><Relationship Id="rId4" Type="http://schemas.openxmlformats.org/officeDocument/2006/relationships/hyperlink" Target="http://bedtimemath.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rnefourthgrade.weebly.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fcsvolunteers.org/"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2312"/>
          </a:xfrm>
        </p:spPr>
        <p:txBody>
          <a:bodyPr/>
          <a:lstStyle/>
          <a:p>
            <a:r>
              <a:rPr lang="en-US" dirty="0" smtClean="0"/>
              <a:t>Good Evening!</a:t>
            </a:r>
            <a:endParaRPr lang="en-US" dirty="0"/>
          </a:p>
        </p:txBody>
      </p:sp>
      <p:sp>
        <p:nvSpPr>
          <p:cNvPr id="3" name="Content Placeholder 2"/>
          <p:cNvSpPr>
            <a:spLocks noGrp="1"/>
          </p:cNvSpPr>
          <p:nvPr>
            <p:ph idx="1"/>
          </p:nvPr>
        </p:nvSpPr>
        <p:spPr>
          <a:xfrm>
            <a:off x="677334" y="1662545"/>
            <a:ext cx="8596668" cy="4378817"/>
          </a:xfrm>
        </p:spPr>
        <p:txBody>
          <a:bodyPr>
            <a:noAutofit/>
          </a:bodyPr>
          <a:lstStyle/>
          <a:p>
            <a:pPr>
              <a:buAutoNum type="arabicPeriod"/>
            </a:pPr>
            <a:r>
              <a:rPr lang="en-US" sz="2700" dirty="0" smtClean="0"/>
              <a:t>Find you child’s name</a:t>
            </a:r>
          </a:p>
          <a:p>
            <a:pPr>
              <a:buAutoNum type="arabicPeriod"/>
            </a:pPr>
            <a:r>
              <a:rPr lang="en-US" sz="2700" dirty="0" smtClean="0"/>
              <a:t>Please look over student information form to ensure everything is correct</a:t>
            </a:r>
          </a:p>
          <a:p>
            <a:pPr>
              <a:buAutoNum type="arabicPeriod"/>
            </a:pPr>
            <a:r>
              <a:rPr lang="en-US" sz="2700" dirty="0" smtClean="0"/>
              <a:t>Make any changes in </a:t>
            </a:r>
            <a:r>
              <a:rPr lang="en-US" sz="2700" b="1" dirty="0" smtClean="0"/>
              <a:t>RED</a:t>
            </a:r>
            <a:endParaRPr lang="en-US" sz="2700" b="1" dirty="0" smtClean="0"/>
          </a:p>
          <a:p>
            <a:pPr>
              <a:buAutoNum type="arabicPeriod"/>
            </a:pPr>
            <a:r>
              <a:rPr lang="en-US" sz="2700" b="1" dirty="0" smtClean="0"/>
              <a:t>SIGN</a:t>
            </a:r>
            <a:r>
              <a:rPr lang="en-US" sz="2700" dirty="0" smtClean="0"/>
              <a:t> the bottom of the student information form</a:t>
            </a:r>
            <a:endParaRPr lang="en-US" sz="2700" dirty="0"/>
          </a:p>
          <a:p>
            <a:pPr>
              <a:buAutoNum type="arabicPeriod"/>
            </a:pPr>
            <a:r>
              <a:rPr lang="en-US" sz="2700" dirty="0" smtClean="0"/>
              <a:t>Please turn the form into the </a:t>
            </a:r>
            <a:r>
              <a:rPr lang="en-US" sz="2700" dirty="0" smtClean="0"/>
              <a:t>yellow folder on the basket</a:t>
            </a:r>
            <a:endParaRPr lang="en-US" sz="2700" dirty="0" smtClean="0"/>
          </a:p>
          <a:p>
            <a:pPr>
              <a:buAutoNum type="arabicPeriod"/>
            </a:pPr>
            <a:r>
              <a:rPr lang="en-US" sz="2700" dirty="0" smtClean="0"/>
              <a:t>Leave </a:t>
            </a:r>
            <a:r>
              <a:rPr lang="en-US" sz="2700" dirty="0" smtClean="0"/>
              <a:t>your child a note at their desk</a:t>
            </a:r>
            <a:endParaRPr lang="en-US" sz="2700" dirty="0"/>
          </a:p>
        </p:txBody>
      </p:sp>
    </p:spTree>
    <p:extLst>
      <p:ext uri="{BB962C8B-B14F-4D97-AF65-F5344CB8AC3E}">
        <p14:creationId xmlns:p14="http://schemas.microsoft.com/office/powerpoint/2010/main" val="223080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a:t>Raffle Tickets-Behavior Plan</a:t>
            </a:r>
          </a:p>
        </p:txBody>
      </p:sp>
      <p:sp>
        <p:nvSpPr>
          <p:cNvPr id="10243" name="Content Placeholder 2"/>
          <p:cNvSpPr>
            <a:spLocks noGrp="1"/>
          </p:cNvSpPr>
          <p:nvPr>
            <p:ph idx="1"/>
            <p:extLst/>
          </p:nvPr>
        </p:nvSpPr>
        <p:spPr/>
        <p:txBody>
          <a:bodyPr vert="horz" lIns="91440" tIns="45720" rIns="91440" bIns="45720" rtlCol="0" anchor="t">
            <a:normAutofit/>
          </a:bodyPr>
          <a:lstStyle/>
          <a:p>
            <a:pPr eaLnBrk="1" fontAlgn="auto" hangingPunct="1">
              <a:spcAft>
                <a:spcPts val="0"/>
              </a:spcAft>
              <a:buFont typeface="Wingdings 3" charset="2"/>
              <a:buChar char=""/>
              <a:defRPr/>
            </a:pPr>
            <a:r>
              <a:rPr lang="en-US" altLang="en-US" sz="2800" dirty="0">
                <a:solidFill>
                  <a:schemeClr val="tx1">
                    <a:lumMod val="75000"/>
                    <a:lumOff val="25000"/>
                  </a:schemeClr>
                </a:solidFill>
              </a:rPr>
              <a:t>Students earn </a:t>
            </a:r>
            <a:r>
              <a:rPr lang="en-US" altLang="en-US" sz="2800" dirty="0" smtClean="0">
                <a:solidFill>
                  <a:schemeClr val="tx1">
                    <a:lumMod val="75000"/>
                    <a:lumOff val="25000"/>
                  </a:schemeClr>
                </a:solidFill>
              </a:rPr>
              <a:t>Bear Bucks </a:t>
            </a:r>
            <a:r>
              <a:rPr lang="en-US" altLang="en-US" sz="2800" dirty="0">
                <a:solidFill>
                  <a:schemeClr val="tx1">
                    <a:lumMod val="75000"/>
                    <a:lumOff val="25000"/>
                  </a:schemeClr>
                </a:solidFill>
              </a:rPr>
              <a:t>for doing the right thing.</a:t>
            </a:r>
          </a:p>
          <a:p>
            <a:pPr lvl="1" eaLnBrk="1" fontAlgn="auto" hangingPunct="1">
              <a:spcAft>
                <a:spcPts val="0"/>
              </a:spcAft>
              <a:buFont typeface="Wingdings 3" charset="2"/>
              <a:buChar char=""/>
              <a:defRPr/>
            </a:pPr>
            <a:r>
              <a:rPr lang="en-US" altLang="en-US" sz="2800" dirty="0">
                <a:solidFill>
                  <a:schemeClr val="tx1">
                    <a:lumMod val="75000"/>
                    <a:lumOff val="25000"/>
                  </a:schemeClr>
                </a:solidFill>
              </a:rPr>
              <a:t>Following Directions Quickly</a:t>
            </a:r>
          </a:p>
          <a:p>
            <a:pPr lvl="1" eaLnBrk="1" fontAlgn="auto" hangingPunct="1">
              <a:spcAft>
                <a:spcPts val="0"/>
              </a:spcAft>
              <a:buFont typeface="Wingdings 3" charset="2"/>
              <a:buChar char=""/>
              <a:defRPr/>
            </a:pPr>
            <a:r>
              <a:rPr lang="en-US" altLang="en-US" sz="2800" dirty="0">
                <a:solidFill>
                  <a:schemeClr val="tx1">
                    <a:lumMod val="75000"/>
                    <a:lumOff val="25000"/>
                  </a:schemeClr>
                </a:solidFill>
              </a:rPr>
              <a:t>Working Hard</a:t>
            </a:r>
          </a:p>
          <a:p>
            <a:pPr lvl="1" eaLnBrk="1" fontAlgn="auto" hangingPunct="1">
              <a:spcAft>
                <a:spcPts val="0"/>
              </a:spcAft>
              <a:buFont typeface="Wingdings 3" charset="2"/>
              <a:buChar char=""/>
              <a:defRPr/>
            </a:pPr>
            <a:r>
              <a:rPr lang="en-US" altLang="en-US" sz="2800" dirty="0">
                <a:solidFill>
                  <a:schemeClr val="tx1">
                    <a:lumMod val="75000"/>
                    <a:lumOff val="25000"/>
                  </a:schemeClr>
                </a:solidFill>
              </a:rPr>
              <a:t>Helping Others</a:t>
            </a:r>
          </a:p>
          <a:p>
            <a:pPr>
              <a:defRPr/>
            </a:pPr>
            <a:r>
              <a:rPr lang="en-US" altLang="en-US" sz="2800" dirty="0">
                <a:solidFill>
                  <a:schemeClr val="tx1">
                    <a:lumMod val="75000"/>
                    <a:lumOff val="25000"/>
                  </a:schemeClr>
                </a:solidFill>
              </a:rPr>
              <a:t>Teachers do drawings for prizes</a:t>
            </a:r>
            <a:r>
              <a:rPr lang="en-US" altLang="en-US" sz="2800" dirty="0"/>
              <a:t> each </a:t>
            </a:r>
            <a:r>
              <a:rPr lang="en-US" altLang="en-US" sz="2800" dirty="0" smtClean="0"/>
              <a:t>week and monthly for prizes and PBIS party</a:t>
            </a:r>
            <a:endParaRPr lang="en-US" altLang="en-US" sz="2800" dirty="0">
              <a:solidFill>
                <a:schemeClr val="tx1">
                  <a:lumMod val="75000"/>
                  <a:lumOff val="25000"/>
                </a:schemeClr>
              </a:solidFill>
            </a:endParaRPr>
          </a:p>
          <a:p>
            <a:pPr marL="0" indent="0" eaLnBrk="1" fontAlgn="auto" hangingPunct="1">
              <a:spcAft>
                <a:spcPts val="0"/>
              </a:spcAft>
              <a:buNone/>
              <a:defRPr/>
            </a:pPr>
            <a:endParaRPr lang="en-US" altLang="en-US" dirty="0">
              <a:solidFill>
                <a:schemeClr val="tx1">
                  <a:lumMod val="75000"/>
                  <a:lumOff val="25000"/>
                </a:schemeClr>
              </a:solidFill>
            </a:endParaRPr>
          </a:p>
          <a:p>
            <a:pPr eaLnBrk="1" fontAlgn="auto" hangingPunct="1">
              <a:spcAft>
                <a:spcPts val="0"/>
              </a:spcAft>
              <a:buFont typeface="Wingdings 3" charset="2"/>
              <a:buChar char=""/>
              <a:defRPr/>
            </a:pPr>
            <a:endParaRPr lang="en-US" altLang="en-US" dirty="0">
              <a:solidFill>
                <a:schemeClr val="tx1">
                  <a:lumMod val="75000"/>
                  <a:lumOff val="25000"/>
                </a:schemeClr>
              </a:solidFill>
            </a:endParaRPr>
          </a:p>
        </p:txBody>
      </p:sp>
    </p:spTree>
    <p:extLst>
      <p:ext uri="{BB962C8B-B14F-4D97-AF65-F5344CB8AC3E}">
        <p14:creationId xmlns:p14="http://schemas.microsoft.com/office/powerpoint/2010/main" val="38197722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Consequences</a:t>
            </a:r>
          </a:p>
        </p:txBody>
      </p:sp>
      <p:sp>
        <p:nvSpPr>
          <p:cNvPr id="3" name="Content Placeholder 2"/>
          <p:cNvSpPr>
            <a:spLocks noGrp="1"/>
          </p:cNvSpPr>
          <p:nvPr>
            <p:ph idx="1"/>
            <p:extLst/>
          </p:nvPr>
        </p:nvSpPr>
        <p:spPr/>
        <p:txBody>
          <a:bodyPr vert="horz" lIns="91440" tIns="45720" rIns="91440" bIns="45720" rtlCol="0" anchor="t">
            <a:normAutofit/>
          </a:bodyPr>
          <a:lstStyle/>
          <a:p>
            <a:r>
              <a:rPr lang="en-US" sz="3200"/>
              <a:t>Warning</a:t>
            </a:r>
          </a:p>
          <a:p>
            <a:r>
              <a:rPr lang="en-US" sz="3200"/>
              <a:t>Moved to a different location</a:t>
            </a:r>
          </a:p>
          <a:p>
            <a:r>
              <a:rPr lang="en-US" sz="3200"/>
              <a:t>Students write a letter home explaining their behavior.  Needs to be signed and returned.</a:t>
            </a:r>
          </a:p>
        </p:txBody>
      </p:sp>
    </p:spTree>
    <p:extLst>
      <p:ext uri="{BB962C8B-B14F-4D97-AF65-F5344CB8AC3E}">
        <p14:creationId xmlns:p14="http://schemas.microsoft.com/office/powerpoint/2010/main" val="39043611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008189" y="228600"/>
            <a:ext cx="6348413" cy="1320800"/>
          </a:xfrm>
        </p:spPr>
        <p:txBody>
          <a:bodyPr/>
          <a:lstStyle/>
          <a:p>
            <a:pPr eaLnBrk="1" hangingPunct="1"/>
            <a:r>
              <a:rPr lang="en-US" altLang="en-US" dirty="0" smtClean="0"/>
              <a:t>Math Units – 4</a:t>
            </a:r>
            <a:r>
              <a:rPr lang="en-US" altLang="en-US" baseline="30000" dirty="0" smtClean="0"/>
              <a:t>th</a:t>
            </a:r>
            <a:r>
              <a:rPr lang="en-US" altLang="en-US" dirty="0" smtClean="0"/>
              <a:t> Grade</a:t>
            </a:r>
          </a:p>
        </p:txBody>
      </p:sp>
      <p:sp>
        <p:nvSpPr>
          <p:cNvPr id="9219" name="Content Placeholder 2"/>
          <p:cNvSpPr>
            <a:spLocks noGrp="1"/>
          </p:cNvSpPr>
          <p:nvPr>
            <p:ph idx="1"/>
          </p:nvPr>
        </p:nvSpPr>
        <p:spPr>
          <a:xfrm>
            <a:off x="2008188" y="1447801"/>
            <a:ext cx="6348412" cy="4011613"/>
          </a:xfrm>
        </p:spPr>
        <p:txBody>
          <a:bodyPr>
            <a:normAutofit fontScale="85000" lnSpcReduction="10000"/>
          </a:bodyPr>
          <a:lstStyle/>
          <a:p>
            <a:pPr eaLnBrk="1" hangingPunct="1"/>
            <a:endParaRPr lang="en-US" altLang="en-US" sz="2400" dirty="0"/>
          </a:p>
          <a:p>
            <a:pPr eaLnBrk="1" hangingPunct="1"/>
            <a:r>
              <a:rPr lang="en-US" altLang="en-US" sz="2400" dirty="0"/>
              <a:t>Unit 1- Whole numbers, place value, &amp; rounding in computation</a:t>
            </a:r>
          </a:p>
          <a:p>
            <a:pPr eaLnBrk="1" hangingPunct="1"/>
            <a:r>
              <a:rPr lang="en-US" altLang="en-US" sz="2400" dirty="0"/>
              <a:t>Unit 2- Multiplication &amp; Division of Whole numbers </a:t>
            </a:r>
          </a:p>
          <a:p>
            <a:pPr eaLnBrk="1" hangingPunct="1"/>
            <a:r>
              <a:rPr lang="en-US" altLang="en-US" sz="2400" dirty="0"/>
              <a:t>Unit 3- Fraction Equivalents</a:t>
            </a:r>
          </a:p>
          <a:p>
            <a:pPr eaLnBrk="1" hangingPunct="1"/>
            <a:r>
              <a:rPr lang="en-US" altLang="en-US" sz="2400" dirty="0"/>
              <a:t>Unit 4- Operations with Fractions </a:t>
            </a:r>
          </a:p>
          <a:p>
            <a:pPr eaLnBrk="1" hangingPunct="1"/>
            <a:r>
              <a:rPr lang="en-US" altLang="en-US" sz="2400" dirty="0"/>
              <a:t>Unit 5- Fractions and Decimals</a:t>
            </a:r>
          </a:p>
          <a:p>
            <a:pPr eaLnBrk="1" hangingPunct="1"/>
            <a:r>
              <a:rPr lang="en-US" altLang="en-US" sz="2400" dirty="0"/>
              <a:t>Unit 6- Geometry </a:t>
            </a:r>
          </a:p>
          <a:p>
            <a:pPr eaLnBrk="1" hangingPunct="1"/>
            <a:r>
              <a:rPr lang="en-US" altLang="en-US" sz="2400" dirty="0"/>
              <a:t>Unit7- Measurement  </a:t>
            </a:r>
          </a:p>
          <a:p>
            <a:pPr eaLnBrk="1" hangingPunct="1"/>
            <a:r>
              <a:rPr lang="en-US" altLang="en-US" sz="2400" dirty="0"/>
              <a:t>Unit 8- Show what we know </a:t>
            </a:r>
          </a:p>
          <a:p>
            <a:pPr eaLnBrk="1" hangingPunct="1"/>
            <a:endParaRPr lang="en-US" altLang="en-US" sz="2400" dirty="0"/>
          </a:p>
        </p:txBody>
      </p:sp>
      <p:pic>
        <p:nvPicPr>
          <p:cNvPr id="9220" name="Picture 5" descr="BD05092_">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228600"/>
            <a:ext cx="2286000" cy="208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15362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p:cNvSpPr>
          <p:nvPr>
            <p:ph type="title"/>
          </p:nvPr>
        </p:nvSpPr>
        <p:spPr/>
        <p:txBody>
          <a:bodyPr/>
          <a:lstStyle/>
          <a:p>
            <a:pPr eaLnBrk="1" hangingPunct="1"/>
            <a:r>
              <a:rPr lang="en-US" altLang="en-US"/>
              <a:t>Math Units Grade 5</a:t>
            </a:r>
          </a:p>
        </p:txBody>
      </p:sp>
      <p:sp>
        <p:nvSpPr>
          <p:cNvPr id="12291" name="Rectangle 3"/>
          <p:cNvSpPr>
            <a:spLocks noGrp="1"/>
          </p:cNvSpPr>
          <p:nvPr>
            <p:ph idx="1"/>
          </p:nvPr>
        </p:nvSpPr>
        <p:spPr>
          <a:xfrm>
            <a:off x="2103438" y="1287464"/>
            <a:ext cx="6348412" cy="4656137"/>
          </a:xfrm>
        </p:spPr>
        <p:txBody>
          <a:bodyPr/>
          <a:lstStyle/>
          <a:p>
            <a:pPr eaLnBrk="1" hangingPunct="1"/>
            <a:r>
              <a:rPr lang="en-US" altLang="en-US" sz="2400"/>
              <a:t>Order of operations and whole numbers</a:t>
            </a:r>
          </a:p>
          <a:p>
            <a:pPr eaLnBrk="1" hangingPunct="1"/>
            <a:r>
              <a:rPr lang="en-US" altLang="en-US" sz="2400"/>
              <a:t>Adding and subtracting fractions</a:t>
            </a:r>
          </a:p>
          <a:p>
            <a:pPr eaLnBrk="1" hangingPunct="1"/>
            <a:r>
              <a:rPr lang="en-US" altLang="en-US" sz="2400"/>
              <a:t>Decimals</a:t>
            </a:r>
          </a:p>
          <a:p>
            <a:pPr eaLnBrk="1" hangingPunct="1"/>
            <a:r>
              <a:rPr lang="en-US" altLang="en-US" sz="2400"/>
              <a:t>Geometry: Coordinate plane and 2D figures</a:t>
            </a:r>
          </a:p>
          <a:p>
            <a:pPr eaLnBrk="1" hangingPunct="1"/>
            <a:r>
              <a:rPr lang="en-US" altLang="en-US" sz="2400"/>
              <a:t>Multiplying fractions</a:t>
            </a:r>
          </a:p>
          <a:p>
            <a:pPr eaLnBrk="1" hangingPunct="1"/>
            <a:r>
              <a:rPr lang="en-US" altLang="en-US" sz="2400"/>
              <a:t>Dividing fractions</a:t>
            </a:r>
          </a:p>
          <a:p>
            <a:pPr eaLnBrk="1" hangingPunct="1"/>
            <a:r>
              <a:rPr lang="en-US" altLang="en-US" sz="2400"/>
              <a:t>Multiplying and dividing with decimals</a:t>
            </a:r>
          </a:p>
          <a:p>
            <a:pPr eaLnBrk="1" hangingPunct="1"/>
            <a:r>
              <a:rPr lang="en-US" altLang="en-US" sz="2400"/>
              <a:t>Volume and measurement </a:t>
            </a:r>
          </a:p>
        </p:txBody>
      </p:sp>
      <p:pic>
        <p:nvPicPr>
          <p:cNvPr id="12292" name="Picture 5" descr="BD05092_">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2895600"/>
            <a:ext cx="2286000" cy="208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Rectangle 1"/>
          <p:cNvSpPr>
            <a:spLocks noChangeArrowheads="1"/>
          </p:cNvSpPr>
          <p:nvPr/>
        </p:nvSpPr>
        <p:spPr bwMode="auto">
          <a:xfrm>
            <a:off x="5972175" y="3244850"/>
            <a:ext cx="2476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1"/>
                </a:solidFill>
                <a:latin typeface="Arial" panose="020B0604020202020204" pitchFamily="34" charset="0"/>
              </a:rPr>
              <a:t> </a:t>
            </a:r>
          </a:p>
        </p:txBody>
      </p:sp>
      <p:sp>
        <p:nvSpPr>
          <p:cNvPr id="12294" name="Rectangle 2"/>
          <p:cNvSpPr>
            <a:spLocks noChangeArrowheads="1"/>
          </p:cNvSpPr>
          <p:nvPr/>
        </p:nvSpPr>
        <p:spPr bwMode="auto">
          <a:xfrm>
            <a:off x="5972175" y="3244850"/>
            <a:ext cx="2476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1"/>
                </a:solidFill>
                <a:latin typeface="Arial" panose="020B0604020202020204" pitchFamily="34" charset="0"/>
              </a:rPr>
              <a:t> </a:t>
            </a:r>
          </a:p>
        </p:txBody>
      </p:sp>
      <p:sp>
        <p:nvSpPr>
          <p:cNvPr id="12295" name="Rectangle 3"/>
          <p:cNvSpPr>
            <a:spLocks noChangeArrowheads="1"/>
          </p:cNvSpPr>
          <p:nvPr/>
        </p:nvSpPr>
        <p:spPr bwMode="auto">
          <a:xfrm>
            <a:off x="5972175" y="3244850"/>
            <a:ext cx="2476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1"/>
                </a:solidFill>
                <a:latin typeface="Arial" panose="020B0604020202020204" pitchFamily="34" charset="0"/>
              </a:rPr>
              <a:t> </a:t>
            </a:r>
          </a:p>
        </p:txBody>
      </p:sp>
    </p:spTree>
    <p:extLst>
      <p:ext uri="{BB962C8B-B14F-4D97-AF65-F5344CB8AC3E}">
        <p14:creationId xmlns:p14="http://schemas.microsoft.com/office/powerpoint/2010/main" val="19612846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4"/>
          <p:cNvSpPr>
            <a:spLocks noGrp="1"/>
          </p:cNvSpPr>
          <p:nvPr>
            <p:ph type="title"/>
          </p:nvPr>
        </p:nvSpPr>
        <p:spPr>
          <a:xfrm>
            <a:off x="1905000" y="685800"/>
            <a:ext cx="7924800" cy="1143000"/>
          </a:xfrm>
        </p:spPr>
        <p:txBody>
          <a:bodyPr/>
          <a:lstStyle/>
          <a:p>
            <a:pPr eaLnBrk="1" hangingPunct="1"/>
            <a:r>
              <a:rPr lang="en-US" altLang="en-US" sz="3200"/>
              <a:t>How Can I Help My Child with Math?</a:t>
            </a:r>
          </a:p>
        </p:txBody>
      </p:sp>
      <p:sp>
        <p:nvSpPr>
          <p:cNvPr id="19459" name="Rectangle 5"/>
          <p:cNvSpPr>
            <a:spLocks noGrp="1" noChangeArrowheads="1"/>
          </p:cNvSpPr>
          <p:nvPr>
            <p:ph type="body" sz="half" idx="1"/>
          </p:nvPr>
        </p:nvSpPr>
        <p:spPr>
          <a:xfrm>
            <a:off x="1752601" y="1377950"/>
            <a:ext cx="7693025" cy="3733800"/>
          </a:xfrm>
        </p:spPr>
        <p:txBody>
          <a:bodyPr rtlCol="0">
            <a:noAutofit/>
          </a:bodyPr>
          <a:lstStyle/>
          <a:p>
            <a:pPr marL="91440" indent="-91440">
              <a:defRPr/>
            </a:pPr>
            <a:r>
              <a:rPr lang="en-US" altLang="en-US" sz="2400" u="sng" dirty="0" smtClean="0">
                <a:solidFill>
                  <a:schemeClr val="tx1"/>
                </a:solidFill>
                <a:latin typeface="+mj-lt"/>
              </a:rPr>
              <a:t>Multiplication</a:t>
            </a:r>
            <a:r>
              <a:rPr lang="en-US" altLang="en-US" sz="2400" dirty="0" smtClean="0">
                <a:solidFill>
                  <a:schemeClr val="tx1"/>
                </a:solidFill>
                <a:latin typeface="+mj-lt"/>
              </a:rPr>
              <a:t>  </a:t>
            </a:r>
            <a:endParaRPr lang="en-US" altLang="en-US" sz="2400" dirty="0">
              <a:solidFill>
                <a:schemeClr val="tx1"/>
              </a:solidFill>
              <a:latin typeface="+mj-lt"/>
            </a:endParaRPr>
          </a:p>
          <a:p>
            <a:pPr marL="491490" lvl="1" indent="-91440">
              <a:defRPr/>
            </a:pPr>
            <a:r>
              <a:rPr lang="en-US" altLang="en-US" sz="2200" dirty="0" smtClean="0">
                <a:solidFill>
                  <a:schemeClr val="tx1"/>
                </a:solidFill>
                <a:latin typeface="+mj-lt"/>
              </a:rPr>
              <a:t>Fluency Vs. Rote Memorization</a:t>
            </a:r>
            <a:endParaRPr lang="en-US" altLang="en-US" sz="2200" dirty="0">
              <a:solidFill>
                <a:schemeClr val="tx1"/>
              </a:solidFill>
              <a:latin typeface="+mj-lt"/>
            </a:endParaRPr>
          </a:p>
          <a:p>
            <a:pPr marL="491490" lvl="1" indent="-91440">
              <a:defRPr/>
            </a:pPr>
            <a:r>
              <a:rPr lang="en-US" altLang="en-US" sz="2200" dirty="0" smtClean="0">
                <a:solidFill>
                  <a:schemeClr val="tx1"/>
                </a:solidFill>
                <a:latin typeface="+mj-lt"/>
              </a:rPr>
              <a:t>strategies</a:t>
            </a:r>
            <a:endParaRPr lang="en-US" altLang="en-US" sz="2200" dirty="0">
              <a:solidFill>
                <a:schemeClr val="tx1"/>
              </a:solidFill>
              <a:latin typeface="+mj-lt"/>
            </a:endParaRPr>
          </a:p>
          <a:p>
            <a:pPr marL="91440" indent="-91440">
              <a:defRPr/>
            </a:pPr>
            <a:r>
              <a:rPr lang="en-US" altLang="en-US" sz="2400" dirty="0">
                <a:solidFill>
                  <a:schemeClr val="tx1"/>
                </a:solidFill>
                <a:latin typeface="+mj-lt"/>
              </a:rPr>
              <a:t>Show interest!</a:t>
            </a:r>
          </a:p>
          <a:p>
            <a:pPr marL="91440" indent="-91440">
              <a:defRPr/>
            </a:pPr>
            <a:r>
              <a:rPr lang="en-US" altLang="en-US" sz="2400" dirty="0">
                <a:solidFill>
                  <a:schemeClr val="tx1"/>
                </a:solidFill>
                <a:latin typeface="+mj-lt"/>
              </a:rPr>
              <a:t>Talk about Math in real day life</a:t>
            </a:r>
          </a:p>
          <a:p>
            <a:pPr marL="491490" lvl="1" indent="-91440">
              <a:defRPr/>
            </a:pPr>
            <a:r>
              <a:rPr lang="en-US" altLang="en-US" sz="2200" dirty="0">
                <a:solidFill>
                  <a:schemeClr val="tx1"/>
                </a:solidFill>
                <a:latin typeface="+mj-lt"/>
              </a:rPr>
              <a:t>Grocery Shopping</a:t>
            </a:r>
          </a:p>
          <a:p>
            <a:pPr marL="491490" lvl="1" indent="-91440">
              <a:defRPr/>
            </a:pPr>
            <a:r>
              <a:rPr lang="en-US" altLang="en-US" sz="2200" dirty="0">
                <a:solidFill>
                  <a:schemeClr val="tx1"/>
                </a:solidFill>
                <a:latin typeface="+mj-lt"/>
              </a:rPr>
              <a:t>Bank Account</a:t>
            </a:r>
          </a:p>
          <a:p>
            <a:pPr marL="91440" indent="-91440">
              <a:defRPr/>
            </a:pPr>
            <a:r>
              <a:rPr lang="en-US" altLang="en-US" sz="2400" dirty="0">
                <a:solidFill>
                  <a:schemeClr val="tx1"/>
                </a:solidFill>
                <a:latin typeface="+mj-lt"/>
              </a:rPr>
              <a:t>Ask to see what your child is doing in class.  Have them </a:t>
            </a:r>
            <a:r>
              <a:rPr lang="en-US" altLang="en-US" sz="2400" u="sng" dirty="0">
                <a:solidFill>
                  <a:schemeClr val="tx1"/>
                </a:solidFill>
                <a:latin typeface="+mj-lt"/>
              </a:rPr>
              <a:t>teach you </a:t>
            </a:r>
            <a:r>
              <a:rPr lang="en-US" altLang="en-US" sz="2400" dirty="0">
                <a:solidFill>
                  <a:schemeClr val="tx1"/>
                </a:solidFill>
                <a:latin typeface="+mj-lt"/>
              </a:rPr>
              <a:t>what they’ve learned</a:t>
            </a:r>
            <a:r>
              <a:rPr lang="en-US" altLang="en-US" sz="2400" dirty="0" smtClean="0">
                <a:solidFill>
                  <a:schemeClr val="tx1"/>
                </a:solidFill>
                <a:latin typeface="+mj-lt"/>
              </a:rPr>
              <a:t>.</a:t>
            </a:r>
          </a:p>
          <a:p>
            <a:pPr marL="91440" indent="-91440">
              <a:defRPr/>
            </a:pPr>
            <a:r>
              <a:rPr lang="en-US" altLang="en-US" sz="2400" dirty="0" smtClean="0">
                <a:solidFill>
                  <a:schemeClr val="tx1"/>
                </a:solidFill>
                <a:latin typeface="+mj-lt"/>
              </a:rPr>
              <a:t>Growth Mindset</a:t>
            </a:r>
            <a:endParaRPr lang="en-US" altLang="en-US" sz="2400" dirty="0">
              <a:solidFill>
                <a:schemeClr val="tx1"/>
              </a:solidFill>
              <a:latin typeface="+mj-lt"/>
            </a:endParaRPr>
          </a:p>
        </p:txBody>
      </p:sp>
      <p:pic>
        <p:nvPicPr>
          <p:cNvPr id="15364" name="Picture 7" descr="MPj04068100000[1]"/>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175375" y="5659438"/>
            <a:ext cx="2514600" cy="1198562"/>
          </a:xfrm>
        </p:spPr>
      </p:pic>
      <p:sp>
        <p:nvSpPr>
          <p:cNvPr id="15365" name="Rectangle 1"/>
          <p:cNvSpPr>
            <a:spLocks noChangeArrowheads="1"/>
          </p:cNvSpPr>
          <p:nvPr/>
        </p:nvSpPr>
        <p:spPr bwMode="auto">
          <a:xfrm>
            <a:off x="5972175" y="3244850"/>
            <a:ext cx="2476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1"/>
                </a:solidFill>
                <a:latin typeface="Arial" panose="020B0604020202020204" pitchFamily="34" charset="0"/>
              </a:rPr>
              <a:t> </a:t>
            </a:r>
          </a:p>
        </p:txBody>
      </p:sp>
    </p:spTree>
    <p:extLst>
      <p:ext uri="{BB962C8B-B14F-4D97-AF65-F5344CB8AC3E}">
        <p14:creationId xmlns:p14="http://schemas.microsoft.com/office/powerpoint/2010/main" val="2496166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ctr" eaLnBrk="1" hangingPunct="1"/>
            <a:r>
              <a:rPr lang="en-US" altLang="en-US"/>
              <a:t>Resources</a:t>
            </a:r>
          </a:p>
        </p:txBody>
      </p:sp>
      <p:sp>
        <p:nvSpPr>
          <p:cNvPr id="16387" name="Content Placeholder 2"/>
          <p:cNvSpPr>
            <a:spLocks noGrp="1"/>
          </p:cNvSpPr>
          <p:nvPr>
            <p:ph idx="1"/>
          </p:nvPr>
        </p:nvSpPr>
        <p:spPr>
          <a:xfrm>
            <a:off x="2590801" y="1306514"/>
            <a:ext cx="3452813" cy="4637087"/>
          </a:xfrm>
        </p:spPr>
        <p:txBody>
          <a:bodyPr>
            <a:normAutofit fontScale="92500"/>
          </a:bodyPr>
          <a:lstStyle/>
          <a:p>
            <a:pPr marL="0" indent="0">
              <a:buNone/>
            </a:pPr>
            <a:r>
              <a:rPr lang="en-US" sz="2200" dirty="0"/>
              <a:t>Multiplication strategies</a:t>
            </a:r>
          </a:p>
          <a:p>
            <a:r>
              <a:rPr lang="en-US" sz="2200" u="sng" dirty="0">
                <a:hlinkClick r:id="rId2"/>
              </a:rPr>
              <a:t>https://</a:t>
            </a:r>
            <a:r>
              <a:rPr lang="en-US" sz="2200" u="sng" dirty="0" smtClean="0">
                <a:hlinkClick r:id="rId2"/>
              </a:rPr>
              <a:t>sites.google.com/a/sau3.org/grade-5-math-support-center/home/math-facts-multiplication</a:t>
            </a:r>
            <a:endParaRPr lang="en-US" sz="2200" dirty="0"/>
          </a:p>
          <a:p>
            <a:r>
              <a:rPr lang="en-US" sz="2200" dirty="0" smtClean="0">
                <a:hlinkClick r:id="rId3"/>
              </a:rPr>
              <a:t>www.Learnzillion.com</a:t>
            </a:r>
            <a:r>
              <a:rPr lang="en-US" sz="2200" dirty="0"/>
              <a:t> </a:t>
            </a:r>
          </a:p>
          <a:p>
            <a:r>
              <a:rPr lang="en-US" sz="2200" u="sng" dirty="0">
                <a:hlinkClick r:id="rId4"/>
              </a:rPr>
              <a:t>http://</a:t>
            </a:r>
            <a:r>
              <a:rPr lang="en-US" sz="2200" u="sng" dirty="0" smtClean="0">
                <a:hlinkClick r:id="rId4"/>
              </a:rPr>
              <a:t>Bedtimemath.org</a:t>
            </a:r>
            <a:r>
              <a:rPr lang="en-US" sz="2200" dirty="0"/>
              <a:t> </a:t>
            </a:r>
          </a:p>
          <a:p>
            <a:r>
              <a:rPr lang="en-US" sz="2200" u="sng" dirty="0" smtClean="0">
                <a:hlinkClick r:id="rId5"/>
              </a:rPr>
              <a:t>www.mathbeforebed.com</a:t>
            </a:r>
            <a:endParaRPr lang="en-US" sz="2200" dirty="0"/>
          </a:p>
          <a:p>
            <a:r>
              <a:rPr lang="en-US" sz="2200" u="sng" dirty="0" smtClean="0">
                <a:hlinkClick r:id="rId6"/>
              </a:rPr>
              <a:t>www.gregtangmath.com</a:t>
            </a:r>
            <a:r>
              <a:rPr lang="en-US" sz="2200" dirty="0"/>
              <a:t> </a:t>
            </a:r>
          </a:p>
          <a:p>
            <a:r>
              <a:rPr lang="en-US" sz="2200" u="sng" dirty="0" smtClean="0">
                <a:hlinkClick r:id="rId7"/>
              </a:rPr>
              <a:t>www.mathisvisual.com</a:t>
            </a:r>
            <a:endParaRPr lang="en-US" sz="2200" u="sng" dirty="0" smtClean="0"/>
          </a:p>
          <a:p>
            <a:endParaRPr lang="en-US" altLang="en-US" sz="2400" dirty="0"/>
          </a:p>
        </p:txBody>
      </p:sp>
    </p:spTree>
    <p:extLst>
      <p:ext uri="{BB962C8B-B14F-4D97-AF65-F5344CB8AC3E}">
        <p14:creationId xmlns:p14="http://schemas.microsoft.com/office/powerpoint/2010/main" val="3486994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2654301" y="2405064"/>
            <a:ext cx="5827713" cy="1646237"/>
          </a:xfrm>
        </p:spPr>
        <p:txBody>
          <a:bodyPr/>
          <a:lstStyle/>
          <a:p>
            <a:pPr eaLnBrk="1" hangingPunct="1"/>
            <a:r>
              <a:rPr lang="en-US" altLang="en-US"/>
              <a:t>General Information</a:t>
            </a:r>
          </a:p>
        </p:txBody>
      </p:sp>
      <p:sp>
        <p:nvSpPr>
          <p:cNvPr id="3" name="Subtitle 2"/>
          <p:cNvSpPr>
            <a:spLocks noGrp="1"/>
          </p:cNvSpPr>
          <p:nvPr>
            <p:ph type="subTitle" idx="1"/>
            <p:extLst/>
          </p:nvPr>
        </p:nvSpPr>
        <p:spPr>
          <a:xfrm>
            <a:off x="2654301" y="4051301"/>
            <a:ext cx="5827713" cy="1096963"/>
          </a:xfrm>
        </p:spPr>
        <p:txBody>
          <a:bodyPr/>
          <a:lstStyle/>
          <a:p>
            <a:pPr eaLnBrk="1" hangingPunct="1">
              <a:defRPr/>
            </a:pPr>
            <a:r>
              <a:rPr lang="en-US" sz="4000" dirty="0" smtClean="0">
                <a:latin typeface="Century Schoolbook"/>
              </a:rPr>
              <a:t>Ms. Arnold</a:t>
            </a:r>
            <a:endParaRPr lang="en-US" sz="4000" dirty="0">
              <a:latin typeface="Century Schoolbook"/>
            </a:endParaRPr>
          </a:p>
        </p:txBody>
      </p:sp>
    </p:spTree>
    <p:extLst>
      <p:ext uri="{BB962C8B-B14F-4D97-AF65-F5344CB8AC3E}">
        <p14:creationId xmlns:p14="http://schemas.microsoft.com/office/powerpoint/2010/main" val="241216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en-US" altLang="en-US"/>
              <a:t>Communication</a:t>
            </a:r>
          </a:p>
        </p:txBody>
      </p:sp>
      <p:sp>
        <p:nvSpPr>
          <p:cNvPr id="11267" name="Rectangle 3"/>
          <p:cNvSpPr>
            <a:spLocks noGrp="1" noChangeArrowheads="1"/>
          </p:cNvSpPr>
          <p:nvPr>
            <p:ph idx="1"/>
            <p:extLst/>
          </p:nvPr>
        </p:nvSpPr>
        <p:spPr>
          <a:xfrm>
            <a:off x="943010" y="1600200"/>
            <a:ext cx="7008778" cy="4724400"/>
          </a:xfrm>
        </p:spPr>
        <p:txBody>
          <a:bodyPr vert="horz" lIns="91440" tIns="45720" rIns="91440" bIns="45720" rtlCol="0" anchor="t">
            <a:normAutofit/>
          </a:bodyPr>
          <a:lstStyle/>
          <a:p>
            <a:pPr marL="91440" indent="-91440">
              <a:defRPr/>
            </a:pPr>
            <a:r>
              <a:rPr lang="en-US" altLang="en-US" sz="2400" dirty="0">
                <a:solidFill>
                  <a:schemeClr val="tx1">
                    <a:lumMod val="75000"/>
                    <a:lumOff val="25000"/>
                  </a:schemeClr>
                </a:solidFill>
                <a:latin typeface="+mj-lt"/>
              </a:rPr>
              <a:t>Friday Folders sent on </a:t>
            </a:r>
            <a:r>
              <a:rPr lang="en-US" altLang="en-US" sz="2400" dirty="0" smtClean="0">
                <a:solidFill>
                  <a:schemeClr val="tx1">
                    <a:lumMod val="75000"/>
                    <a:lumOff val="25000"/>
                  </a:schemeClr>
                </a:solidFill>
                <a:latin typeface="+mj-lt"/>
              </a:rPr>
              <a:t>Fridays-Inside </a:t>
            </a:r>
            <a:r>
              <a:rPr lang="en-US" altLang="en-US" sz="2400" dirty="0">
                <a:latin typeface="+mj-lt"/>
              </a:rPr>
              <a:t>binders- Please DO NOT take these out of their binders.</a:t>
            </a:r>
          </a:p>
          <a:p>
            <a:pPr marL="91440" indent="-91440">
              <a:defRPr/>
            </a:pPr>
            <a:r>
              <a:rPr lang="en-US" altLang="en-US" sz="2400" dirty="0">
                <a:solidFill>
                  <a:schemeClr val="tx1">
                    <a:lumMod val="75000"/>
                    <a:lumOff val="25000"/>
                  </a:schemeClr>
                </a:solidFill>
                <a:latin typeface="+mj-lt"/>
              </a:rPr>
              <a:t>Signed papers-Due back on Monday</a:t>
            </a:r>
          </a:p>
          <a:p>
            <a:pPr marL="91440" indent="-91440">
              <a:defRPr/>
            </a:pPr>
            <a:r>
              <a:rPr lang="en-US" altLang="en-US" sz="2400" b="1" dirty="0" smtClean="0">
                <a:solidFill>
                  <a:schemeClr val="tx1">
                    <a:lumMod val="75000"/>
                    <a:lumOff val="25000"/>
                  </a:schemeClr>
                </a:solidFill>
                <a:latin typeface="+mj-lt"/>
              </a:rPr>
              <a:t>Home </a:t>
            </a:r>
            <a:r>
              <a:rPr lang="en-US" altLang="en-US" sz="2400" b="1" dirty="0">
                <a:solidFill>
                  <a:schemeClr val="tx1">
                    <a:lumMod val="75000"/>
                    <a:lumOff val="25000"/>
                  </a:schemeClr>
                </a:solidFill>
                <a:latin typeface="+mj-lt"/>
              </a:rPr>
              <a:t>Access Center</a:t>
            </a:r>
            <a:r>
              <a:rPr lang="en-US" altLang="en-US" sz="2400" dirty="0">
                <a:solidFill>
                  <a:schemeClr val="tx1">
                    <a:lumMod val="75000"/>
                    <a:lumOff val="25000"/>
                  </a:schemeClr>
                </a:solidFill>
                <a:latin typeface="+mj-lt"/>
              </a:rPr>
              <a:t> - (Grades on the website</a:t>
            </a:r>
            <a:r>
              <a:rPr lang="en-US" altLang="en-US" sz="2400" dirty="0">
                <a:latin typeface="+mj-lt"/>
              </a:rPr>
              <a:t>)</a:t>
            </a:r>
          </a:p>
          <a:p>
            <a:pPr marL="91440" indent="-91440">
              <a:defRPr/>
            </a:pPr>
            <a:r>
              <a:rPr lang="en-US" altLang="en-US" sz="2400" dirty="0">
                <a:solidFill>
                  <a:schemeClr val="tx1">
                    <a:lumMod val="75000"/>
                    <a:lumOff val="25000"/>
                  </a:schemeClr>
                </a:solidFill>
                <a:latin typeface="+mj-lt"/>
              </a:rPr>
              <a:t>Newsletter-Placed on grade level website (by Sunday, often earlier)</a:t>
            </a:r>
            <a:endParaRPr dirty="0">
              <a:solidFill>
                <a:srgbClr val="000000"/>
              </a:solidFill>
              <a:latin typeface="+mj-lt"/>
            </a:endParaRPr>
          </a:p>
          <a:p>
            <a:pPr marL="0" indent="0" eaLnBrk="1" fontAlgn="auto" hangingPunct="1">
              <a:spcAft>
                <a:spcPts val="0"/>
              </a:spcAft>
              <a:buNone/>
              <a:defRPr/>
            </a:pPr>
            <a:r>
              <a:rPr lang="en-US" altLang="en-US" sz="2400" u="sng" dirty="0">
                <a:solidFill>
                  <a:schemeClr val="tx1">
                    <a:lumMod val="75000"/>
                    <a:lumOff val="25000"/>
                  </a:schemeClr>
                </a:solidFill>
                <a:latin typeface="+mj-lt"/>
              </a:rPr>
              <a:t>www.rnefourthgrade.weebly.</a:t>
            </a:r>
            <a:r>
              <a:rPr lang="en-US" altLang="en-US" sz="2400" u="sng" dirty="0">
                <a:latin typeface="+mj-lt"/>
              </a:rPr>
              <a:t>com</a:t>
            </a:r>
            <a:endParaRPr u="sng" dirty="0">
              <a:solidFill>
                <a:srgbClr val="000000"/>
              </a:solidFill>
              <a:latin typeface="+mj-lt"/>
            </a:endParaRPr>
          </a:p>
          <a:p>
            <a:pPr marL="0" indent="0" eaLnBrk="1" fontAlgn="auto" hangingPunct="1">
              <a:spcAft>
                <a:spcPts val="0"/>
              </a:spcAft>
              <a:buNone/>
              <a:defRPr/>
            </a:pPr>
            <a:endParaRPr lang="en-US" altLang="en-US" dirty="0">
              <a:solidFill>
                <a:schemeClr val="tx1">
                  <a:lumMod val="75000"/>
                  <a:lumOff val="25000"/>
                </a:schemeClr>
              </a:solidFill>
            </a:endParaRPr>
          </a:p>
          <a:p>
            <a:pPr marL="457200" lvl="1" indent="0" eaLnBrk="1" fontAlgn="auto" hangingPunct="1">
              <a:spcAft>
                <a:spcPts val="0"/>
              </a:spcAft>
              <a:buNone/>
              <a:defRPr/>
            </a:pPr>
            <a:endParaRPr lang="en-US" altLang="en-US" dirty="0">
              <a:solidFill>
                <a:schemeClr val="tx1">
                  <a:lumMod val="75000"/>
                  <a:lumOff val="25000"/>
                </a:schemeClr>
              </a:solidFill>
            </a:endParaRPr>
          </a:p>
          <a:p>
            <a:pPr marL="264795" lvl="1" indent="-137160" eaLnBrk="1" fontAlgn="auto" hangingPunct="1">
              <a:spcAft>
                <a:spcPts val="0"/>
              </a:spcAft>
              <a:buNone/>
              <a:defRPr/>
            </a:pPr>
            <a:endParaRPr lang="en-US" altLang="en-US" dirty="0">
              <a:solidFill>
                <a:schemeClr val="tx1">
                  <a:lumMod val="75000"/>
                  <a:lumOff val="25000"/>
                </a:schemeClr>
              </a:solidFill>
            </a:endParaRPr>
          </a:p>
        </p:txBody>
      </p:sp>
      <p:pic>
        <p:nvPicPr>
          <p:cNvPr id="8196" name="Picture 4" descr="j0300520"/>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077200" y="1"/>
            <a:ext cx="2057400" cy="177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9072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www.rnefourthgrade.weebly.com</a:t>
            </a:r>
            <a:r>
              <a:rPr lang="en-US" dirty="0" smtClean="0"/>
              <a:t/>
            </a:r>
            <a:br>
              <a:rPr lang="en-US" dirty="0" smtClean="0"/>
            </a:br>
            <a:endParaRPr lang="en-US" dirty="0"/>
          </a:p>
        </p:txBody>
      </p:sp>
      <p:sp>
        <p:nvSpPr>
          <p:cNvPr id="3" name="Content Placeholder 2"/>
          <p:cNvSpPr>
            <a:spLocks noGrp="1"/>
          </p:cNvSpPr>
          <p:nvPr>
            <p:ph idx="1"/>
            <p:extLst/>
          </p:nvPr>
        </p:nvSpPr>
        <p:spPr/>
        <p:txBody>
          <a:bodyPr vert="horz" lIns="91440" tIns="45720" rIns="91440" bIns="45720" rtlCol="0" anchor="t">
            <a:normAutofit/>
          </a:bodyPr>
          <a:lstStyle/>
          <a:p>
            <a:r>
              <a:rPr lang="en-US" sz="3200" dirty="0">
                <a:latin typeface="Bookman Old Style"/>
              </a:rPr>
              <a:t>Weekly Newsletters</a:t>
            </a:r>
          </a:p>
          <a:p>
            <a:r>
              <a:rPr lang="en-US" sz="3200" dirty="0">
                <a:latin typeface="Bookman Old Style"/>
              </a:rPr>
              <a:t>Math Unit letters</a:t>
            </a:r>
          </a:p>
          <a:p>
            <a:r>
              <a:rPr lang="en-US" sz="3200" dirty="0" smtClean="0">
                <a:latin typeface="Bookman Old Style"/>
              </a:rPr>
              <a:t>Important </a:t>
            </a:r>
            <a:r>
              <a:rPr lang="en-US" sz="3200" dirty="0">
                <a:latin typeface="Bookman Old Style"/>
              </a:rPr>
              <a:t>Dates and Information</a:t>
            </a:r>
          </a:p>
          <a:p>
            <a:r>
              <a:rPr lang="en-US" sz="3200" dirty="0">
                <a:latin typeface="Bookman Old Style"/>
              </a:rPr>
              <a:t>Additional Resources</a:t>
            </a:r>
          </a:p>
        </p:txBody>
      </p:sp>
    </p:spTree>
    <p:extLst>
      <p:ext uri="{BB962C8B-B14F-4D97-AF65-F5344CB8AC3E}">
        <p14:creationId xmlns:p14="http://schemas.microsoft.com/office/powerpoint/2010/main" val="3632336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extLst/>
          </p:nvPr>
        </p:nvSpPr>
        <p:spPr>
          <a:xfrm>
            <a:off x="1590675" y="1552575"/>
            <a:ext cx="6961018" cy="5389562"/>
          </a:xfrm>
        </p:spPr>
        <p:txBody>
          <a:bodyPr/>
          <a:lstStyle/>
          <a:p>
            <a:pPr algn="ctr"/>
            <a:r>
              <a:rPr lang="en-US">
                <a:solidFill>
                  <a:schemeClr val="tx1"/>
                </a:solidFill>
                <a:latin typeface="+mj-ea"/>
                <a:cs typeface="+mj-ea"/>
              </a:rPr>
              <a:t/>
            </a:r>
            <a:br>
              <a:rPr lang="en-US">
                <a:solidFill>
                  <a:schemeClr val="tx1"/>
                </a:solidFill>
                <a:latin typeface="+mj-ea"/>
                <a:cs typeface="+mj-ea"/>
              </a:rPr>
            </a:br>
            <a:r>
              <a:rPr lang="en-US" altLang="en-US">
                <a:latin typeface="Calibri" panose="020F0502020204030204" pitchFamily="34" charset="0"/>
              </a:rPr>
              <a:t>VOLUNTEER</a:t>
            </a:r>
            <a:r>
              <a:rPr lang="en-US">
                <a:solidFill>
                  <a:schemeClr val="tx1"/>
                </a:solidFill>
                <a:latin typeface="+mj-ea"/>
                <a:cs typeface="+mj-ea"/>
              </a:rPr>
              <a:t/>
            </a:r>
            <a:br>
              <a:rPr lang="en-US">
                <a:solidFill>
                  <a:schemeClr val="tx1"/>
                </a:solidFill>
                <a:latin typeface="+mj-ea"/>
                <a:cs typeface="+mj-ea"/>
              </a:rPr>
            </a:br>
            <a:r>
              <a:rPr lang="en-US">
                <a:solidFill>
                  <a:schemeClr val="tx1"/>
                </a:solidFill>
                <a:latin typeface="+mj-ea"/>
                <a:cs typeface="+mj-ea"/>
              </a:rPr>
              <a:t/>
            </a:r>
            <a:br>
              <a:rPr lang="en-US">
                <a:solidFill>
                  <a:schemeClr val="tx1"/>
                </a:solidFill>
                <a:latin typeface="+mj-ea"/>
                <a:cs typeface="+mj-ea"/>
              </a:rPr>
            </a:br>
            <a:r>
              <a:rPr lang="en-US" altLang="en-US" sz="2200">
                <a:solidFill>
                  <a:schemeClr val="tx1"/>
                </a:solidFill>
              </a:rPr>
              <a:t>Fulton County’s policy for anyone volunteering  anywhere within the school; classroom, Media Center, or on field trips is all volunteers must complete the </a:t>
            </a:r>
            <a:r>
              <a:rPr lang="en-US" altLang="en-US" sz="2200" u="sng">
                <a:solidFill>
                  <a:schemeClr val="tx1"/>
                </a:solidFill>
                <a:hlinkClick r:id="rId2"/>
              </a:rPr>
              <a:t>Child Abuse Reporting Protocol for Volunteers</a:t>
            </a:r>
            <a:r>
              <a:rPr lang="en-US" altLang="en-US" sz="2200">
                <a:solidFill>
                  <a:schemeClr val="tx1"/>
                </a:solidFill>
              </a:rPr>
              <a:t> slideshow. This must be done prior to you arriving at the school. The protocol only takes minutes but it can take up to 48 hours for your registration to be completely processed by Fulton County. Once you receive confirmation that the registration is complete, you will only then be able to volunteer at Roswell North.</a:t>
            </a:r>
            <a:r>
              <a:rPr lang="en-US">
                <a:solidFill>
                  <a:schemeClr val="tx1"/>
                </a:solidFill>
                <a:latin typeface="+mj-ea"/>
                <a:cs typeface="+mj-ea"/>
              </a:rPr>
              <a:t/>
            </a:r>
            <a:br>
              <a:rPr lang="en-US">
                <a:solidFill>
                  <a:schemeClr val="tx1"/>
                </a:solidFill>
                <a:latin typeface="+mj-ea"/>
                <a:cs typeface="+mj-ea"/>
              </a:rPr>
            </a:br>
            <a:r>
              <a:rPr lang="en-US" altLang="en-US" sz="2200" b="1" u="sng">
                <a:solidFill>
                  <a:schemeClr val="tx1"/>
                </a:solidFill>
              </a:rPr>
              <a:t>MUST BE COMPLETED EVERY YEAR</a:t>
            </a:r>
            <a:r>
              <a:rPr lang="en-US" altLang="en-US" sz="2200" b="1">
                <a:solidFill>
                  <a:schemeClr val="tx1"/>
                </a:solidFill>
              </a:rPr>
              <a:t>!</a:t>
            </a:r>
            <a:r>
              <a:rPr lang="en-US">
                <a:solidFill>
                  <a:schemeClr val="tx1"/>
                </a:solidFill>
                <a:latin typeface="+mj-ea"/>
                <a:cs typeface="+mj-ea"/>
              </a:rPr>
              <a:t/>
            </a:r>
            <a:br>
              <a:rPr lang="en-US">
                <a:solidFill>
                  <a:schemeClr val="tx1"/>
                </a:solidFill>
                <a:latin typeface="+mj-ea"/>
                <a:cs typeface="+mj-ea"/>
              </a:rPr>
            </a:br>
            <a:r>
              <a:rPr lang="en-US">
                <a:solidFill>
                  <a:schemeClr val="tx1"/>
                </a:solidFill>
                <a:latin typeface="+mj-ea"/>
                <a:cs typeface="+mj-ea"/>
              </a:rPr>
              <a:t/>
            </a:r>
            <a:br>
              <a:rPr lang="en-US">
                <a:solidFill>
                  <a:schemeClr val="tx1"/>
                </a:solidFill>
                <a:latin typeface="+mj-ea"/>
                <a:cs typeface="+mj-ea"/>
              </a:rPr>
            </a:br>
            <a:endParaRPr lang="en-US" altLang="en-US" sz="2100">
              <a:solidFill>
                <a:schemeClr val="tx1"/>
              </a:solidFill>
              <a:latin typeface="Calibri" panose="020F0502020204030204" pitchFamily="34" charset="0"/>
            </a:endParaRPr>
          </a:p>
        </p:txBody>
      </p:sp>
    </p:spTree>
    <p:extLst>
      <p:ext uri="{BB962C8B-B14F-4D97-AF65-F5344CB8AC3E}">
        <p14:creationId xmlns:p14="http://schemas.microsoft.com/office/powerpoint/2010/main" val="1048956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a:xfrm>
            <a:off x="2347913" y="381000"/>
            <a:ext cx="7924800" cy="1143000"/>
          </a:xfrm>
        </p:spPr>
        <p:txBody>
          <a:bodyPr/>
          <a:lstStyle/>
          <a:p>
            <a:pPr eaLnBrk="1" hangingPunct="1"/>
            <a:r>
              <a:rPr lang="en-US" altLang="en-US"/>
              <a:t>Transportation</a:t>
            </a:r>
          </a:p>
        </p:txBody>
      </p:sp>
      <p:sp>
        <p:nvSpPr>
          <p:cNvPr id="17411" name="Rectangle 4"/>
          <p:cNvSpPr>
            <a:spLocks noGrp="1" noChangeArrowheads="1"/>
          </p:cNvSpPr>
          <p:nvPr>
            <p:ph type="body" sz="half" idx="1"/>
            <p:extLst/>
          </p:nvPr>
        </p:nvSpPr>
        <p:spPr>
          <a:xfrm>
            <a:off x="1275945" y="1371600"/>
            <a:ext cx="5505855" cy="5257800"/>
          </a:xfrm>
        </p:spPr>
        <p:txBody>
          <a:bodyPr vert="horz" lIns="91440" tIns="45720" rIns="91440" bIns="45720" rtlCol="0" anchor="t">
            <a:normAutofit/>
          </a:bodyPr>
          <a:lstStyle/>
          <a:p>
            <a:pPr>
              <a:defRPr/>
            </a:pPr>
            <a:r>
              <a:rPr lang="en-US" altLang="en-US" sz="2800">
                <a:solidFill>
                  <a:schemeClr val="tx1">
                    <a:lumMod val="75000"/>
                    <a:lumOff val="25000"/>
                  </a:schemeClr>
                </a:solidFill>
                <a:latin typeface="+mj-lt"/>
              </a:rPr>
              <a:t>We MUST have any changes in transportation </a:t>
            </a:r>
            <a:r>
              <a:rPr lang="en-US" altLang="en-US" sz="2800" b="1" u="sng">
                <a:solidFill>
                  <a:schemeClr val="tx1">
                    <a:lumMod val="75000"/>
                    <a:lumOff val="25000"/>
                  </a:schemeClr>
                </a:solidFill>
                <a:latin typeface="+mj-lt"/>
              </a:rPr>
              <a:t>in writing</a:t>
            </a:r>
            <a:r>
              <a:rPr lang="en-US" altLang="en-US" sz="2800">
                <a:solidFill>
                  <a:schemeClr val="tx1">
                    <a:lumMod val="75000"/>
                    <a:lumOff val="25000"/>
                  </a:schemeClr>
                </a:solidFill>
                <a:latin typeface="+mj-lt"/>
              </a:rPr>
              <a:t> with parent signature.</a:t>
            </a:r>
            <a:r>
              <a:rPr lang="en-US" altLang="en-US" sz="2800">
                <a:latin typeface="+mj-lt"/>
              </a:rPr>
              <a:t> </a:t>
            </a:r>
            <a:r>
              <a:rPr lang="en-US" altLang="en-US" sz="2800">
                <a:solidFill>
                  <a:schemeClr val="tx1">
                    <a:lumMod val="75000"/>
                    <a:lumOff val="25000"/>
                  </a:schemeClr>
                </a:solidFill>
                <a:latin typeface="+mj-lt"/>
              </a:rPr>
              <a:t> This is for the safety of your child!</a:t>
            </a:r>
          </a:p>
          <a:p>
            <a:pPr eaLnBrk="1" fontAlgn="auto" hangingPunct="1">
              <a:spcAft>
                <a:spcPts val="0"/>
              </a:spcAft>
              <a:buFont typeface="Wingdings 3" charset="2"/>
              <a:buChar char=""/>
              <a:defRPr/>
            </a:pPr>
            <a:r>
              <a:rPr lang="en-US" altLang="en-US" sz="2800">
                <a:solidFill>
                  <a:schemeClr val="tx1">
                    <a:lumMod val="75000"/>
                    <a:lumOff val="25000"/>
                  </a:schemeClr>
                </a:solidFill>
                <a:latin typeface="+mj-lt"/>
              </a:rPr>
              <a:t>Do not email transportation changes.</a:t>
            </a:r>
          </a:p>
          <a:p>
            <a:pPr eaLnBrk="1" fontAlgn="auto" hangingPunct="1">
              <a:spcAft>
                <a:spcPts val="0"/>
              </a:spcAft>
              <a:buFont typeface="Wingdings 3" charset="2"/>
              <a:buChar char=""/>
              <a:defRPr/>
            </a:pPr>
            <a:r>
              <a:rPr lang="en-US" altLang="en-US" sz="2800">
                <a:solidFill>
                  <a:schemeClr val="tx1">
                    <a:lumMod val="75000"/>
                    <a:lumOff val="25000"/>
                  </a:schemeClr>
                </a:solidFill>
                <a:latin typeface="+mj-lt"/>
              </a:rPr>
              <a:t>Please be specific on who is picking up your child.  First and last names.</a:t>
            </a:r>
          </a:p>
          <a:p>
            <a:pPr eaLnBrk="1" fontAlgn="auto" hangingPunct="1">
              <a:spcAft>
                <a:spcPts val="0"/>
              </a:spcAft>
              <a:buFont typeface="Wingdings 3" charset="2"/>
              <a:buChar char=""/>
              <a:defRPr/>
            </a:pPr>
            <a:r>
              <a:rPr lang="en-US" altLang="en-US" sz="2800">
                <a:solidFill>
                  <a:schemeClr val="tx1">
                    <a:lumMod val="75000"/>
                    <a:lumOff val="25000"/>
                  </a:schemeClr>
                </a:solidFill>
                <a:latin typeface="+mj-lt"/>
              </a:rPr>
              <a:t>Include how they usually go home.</a:t>
            </a:r>
            <a:endParaRPr lang="en-US" altLang="en-US" sz="2800">
              <a:solidFill>
                <a:schemeClr val="tx1">
                  <a:lumMod val="75000"/>
                  <a:lumOff val="25000"/>
                </a:schemeClr>
              </a:solidFill>
              <a:latin typeface="Comic Sans MS" panose="030F0702030302020204" pitchFamily="66" charset="0"/>
            </a:endParaRPr>
          </a:p>
          <a:p>
            <a:pPr eaLnBrk="1" fontAlgn="auto" hangingPunct="1">
              <a:spcAft>
                <a:spcPts val="0"/>
              </a:spcAft>
              <a:buNone/>
              <a:defRPr/>
            </a:pPr>
            <a:endParaRPr lang="en-US" altLang="en-US" b="1">
              <a:solidFill>
                <a:schemeClr val="tx1">
                  <a:lumMod val="75000"/>
                  <a:lumOff val="25000"/>
                </a:schemeClr>
              </a:solidFill>
              <a:latin typeface="Comic Sans MS" panose="030F0702030302020204" pitchFamily="66" charset="0"/>
            </a:endParaRPr>
          </a:p>
        </p:txBody>
      </p:sp>
      <p:pic>
        <p:nvPicPr>
          <p:cNvPr id="11268" name="Picture 6" descr="j0183328"/>
          <p:cNvPicPr>
            <a:picLocks noGrp="1" noChangeAspect="1" noChangeArrowheads="1"/>
          </p:cNvPicPr>
          <p:nvPr>
            <p:ph type="clipArt" sz="half" idx="2"/>
          </p:nvPr>
        </p:nvPicPr>
        <p:blipFill>
          <a:blip r:embed="rId2" cstate="print">
            <a:extLst>
              <a:ext uri="{28A0092B-C50C-407E-A947-70E740481C1C}">
                <a14:useLocalDpi xmlns:a14="http://schemas.microsoft.com/office/drawing/2010/main" val="0"/>
              </a:ext>
            </a:extLst>
          </a:blip>
          <a:srcRect/>
          <a:stretch>
            <a:fillRect/>
          </a:stretch>
        </p:blipFill>
        <p:spPr>
          <a:xfrm>
            <a:off x="7011989" y="2800350"/>
            <a:ext cx="2765425" cy="2446338"/>
          </a:xfrm>
        </p:spPr>
      </p:pic>
    </p:spTree>
    <p:extLst>
      <p:ext uri="{BB962C8B-B14F-4D97-AF65-F5344CB8AC3E}">
        <p14:creationId xmlns:p14="http://schemas.microsoft.com/office/powerpoint/2010/main" val="29771696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a:xfrm>
            <a:off x="617957" y="330201"/>
            <a:ext cx="8596668" cy="1320800"/>
          </a:xfrm>
        </p:spPr>
        <p:txBody>
          <a:bodyPr/>
          <a:lstStyle/>
          <a:p>
            <a:pPr algn="ctr" eaLnBrk="1" hangingPunct="1"/>
            <a:r>
              <a:rPr lang="en-US" altLang="en-US" dirty="0"/>
              <a:t>Fourth Grade Schedule</a:t>
            </a:r>
          </a:p>
        </p:txBody>
      </p:sp>
      <p:sp>
        <p:nvSpPr>
          <p:cNvPr id="15363" name="Rectangle 3"/>
          <p:cNvSpPr>
            <a:spLocks noGrp="1" noChangeArrowheads="1"/>
          </p:cNvSpPr>
          <p:nvPr>
            <p:ph idx="1"/>
            <p:extLst/>
          </p:nvPr>
        </p:nvSpPr>
        <p:spPr>
          <a:xfrm>
            <a:off x="2133600" y="1371600"/>
            <a:ext cx="6477000" cy="5029200"/>
          </a:xfrm>
        </p:spPr>
        <p:txBody>
          <a:bodyPr vert="horz" lIns="91440" tIns="45720" rIns="91440" bIns="45720" rtlCol="0" anchor="t">
            <a:normAutofit/>
          </a:bodyPr>
          <a:lstStyle/>
          <a:p>
            <a:pPr eaLnBrk="1" hangingPunct="1"/>
            <a:r>
              <a:rPr lang="en-US" altLang="en-US" sz="2400" dirty="0"/>
              <a:t>7:40  -  7:45      Announcements</a:t>
            </a:r>
          </a:p>
          <a:p>
            <a:r>
              <a:rPr lang="en-US" altLang="en-US" sz="2400" dirty="0"/>
              <a:t>7:45  -  </a:t>
            </a:r>
            <a:r>
              <a:rPr lang="en-US" altLang="en-US" sz="2400" dirty="0" smtClean="0"/>
              <a:t>9:00</a:t>
            </a:r>
            <a:r>
              <a:rPr lang="en-US" altLang="en-US" sz="2400" dirty="0"/>
              <a:t>      </a:t>
            </a:r>
            <a:r>
              <a:rPr lang="en-US" altLang="en-US" sz="2400" dirty="0" smtClean="0"/>
              <a:t>Block 1 Math</a:t>
            </a:r>
            <a:endParaRPr lang="en-US" altLang="en-US" sz="2400" dirty="0"/>
          </a:p>
          <a:p>
            <a:pPr eaLnBrk="1" hangingPunct="1"/>
            <a:r>
              <a:rPr lang="en-US" altLang="en-US" sz="2400" dirty="0" smtClean="0"/>
              <a:t>9:00  </a:t>
            </a:r>
            <a:r>
              <a:rPr lang="en-US" altLang="en-US" sz="2400" dirty="0"/>
              <a:t>– </a:t>
            </a:r>
            <a:r>
              <a:rPr lang="en-US" altLang="en-US" sz="2400" dirty="0" smtClean="0"/>
              <a:t>9:40 </a:t>
            </a:r>
            <a:r>
              <a:rPr lang="en-US" altLang="en-US" sz="2400" dirty="0"/>
              <a:t>	   </a:t>
            </a:r>
            <a:r>
              <a:rPr lang="en-US" altLang="en-US" sz="2400" dirty="0" smtClean="0"/>
              <a:t>Block 1 </a:t>
            </a:r>
            <a:r>
              <a:rPr lang="en-US" altLang="en-US" sz="2400" dirty="0" err="1" smtClean="0"/>
              <a:t>Sci</a:t>
            </a:r>
            <a:r>
              <a:rPr lang="en-US" altLang="en-US" sz="2400" dirty="0" smtClean="0"/>
              <a:t>/SS</a:t>
            </a:r>
            <a:endParaRPr lang="en-US" altLang="en-US" sz="2400" dirty="0"/>
          </a:p>
          <a:p>
            <a:r>
              <a:rPr lang="en-US" altLang="en-US" sz="2400" dirty="0"/>
              <a:t>9:45  –  10:15 	   Recess</a:t>
            </a:r>
          </a:p>
          <a:p>
            <a:pPr eaLnBrk="1" hangingPunct="1"/>
            <a:r>
              <a:rPr lang="en-US" altLang="en-US" sz="2400" dirty="0"/>
              <a:t>10:15 – 11:00 	   </a:t>
            </a:r>
            <a:r>
              <a:rPr lang="en-US" altLang="en-US" sz="2400" dirty="0" smtClean="0"/>
              <a:t>Specials</a:t>
            </a:r>
            <a:endParaRPr lang="en-US" altLang="en-US" sz="2400" dirty="0"/>
          </a:p>
          <a:p>
            <a:r>
              <a:rPr lang="en-US" altLang="en-US" sz="2400" dirty="0"/>
              <a:t>11:05 – </a:t>
            </a:r>
            <a:r>
              <a:rPr lang="en-US" altLang="en-US" sz="2400" dirty="0" smtClean="0"/>
              <a:t>11:45    Block 2 </a:t>
            </a:r>
            <a:r>
              <a:rPr lang="en-US" altLang="en-US" sz="2400" dirty="0" err="1" smtClean="0"/>
              <a:t>Sci</a:t>
            </a:r>
            <a:r>
              <a:rPr lang="en-US" altLang="en-US" sz="2400" dirty="0" smtClean="0"/>
              <a:t>/SS</a:t>
            </a:r>
            <a:endParaRPr lang="en-US" altLang="en-US" sz="2400" dirty="0"/>
          </a:p>
          <a:p>
            <a:r>
              <a:rPr lang="en-US" altLang="en-US" sz="2400" dirty="0" smtClean="0"/>
              <a:t>11:45</a:t>
            </a:r>
            <a:r>
              <a:rPr lang="en-US" altLang="en-US" sz="2400" dirty="0"/>
              <a:t> - </a:t>
            </a:r>
            <a:r>
              <a:rPr lang="en-US" altLang="en-US" sz="2400" dirty="0" smtClean="0"/>
              <a:t>12:15    Block 2 Math</a:t>
            </a:r>
            <a:endParaRPr lang="en-US" altLang="en-US" sz="2400" dirty="0"/>
          </a:p>
          <a:p>
            <a:r>
              <a:rPr lang="en-US" altLang="en-US" sz="2400" dirty="0" smtClean="0"/>
              <a:t>12:16 </a:t>
            </a:r>
            <a:r>
              <a:rPr lang="en-US" altLang="en-US" sz="2400" dirty="0"/>
              <a:t>- </a:t>
            </a:r>
            <a:r>
              <a:rPr lang="en-US" altLang="en-US" sz="2400" dirty="0" smtClean="0"/>
              <a:t>12:46    </a:t>
            </a:r>
            <a:r>
              <a:rPr lang="en-US" altLang="en-US" sz="2400" dirty="0"/>
              <a:t>Lunch</a:t>
            </a:r>
          </a:p>
          <a:p>
            <a:r>
              <a:rPr lang="en-US" altLang="en-US" sz="2400" dirty="0" smtClean="0"/>
              <a:t>12:50 - 1:40    Block 2 Math </a:t>
            </a:r>
            <a:r>
              <a:rPr lang="en-US" altLang="en-US" sz="2400" dirty="0" err="1" smtClean="0"/>
              <a:t>cont</a:t>
            </a:r>
            <a:r>
              <a:rPr lang="en-US" altLang="en-US" sz="2400" dirty="0" smtClean="0"/>
              <a:t>…</a:t>
            </a:r>
            <a:endParaRPr lang="en-US" altLang="en-US" sz="2400" dirty="0"/>
          </a:p>
          <a:p>
            <a:pPr eaLnBrk="1" hangingPunct="1"/>
            <a:r>
              <a:rPr lang="en-US" altLang="en-US" sz="2400" dirty="0" smtClean="0"/>
              <a:t>1:45 – 2:15    BEAR Time	</a:t>
            </a:r>
            <a:endParaRPr lang="en-US" altLang="en-US" sz="2000" dirty="0"/>
          </a:p>
        </p:txBody>
      </p:sp>
      <p:pic>
        <p:nvPicPr>
          <p:cNvPr id="1536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1930401"/>
            <a:ext cx="1663700" cy="164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0067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pPr eaLnBrk="1" hangingPunct="1"/>
            <a:r>
              <a:rPr lang="en-US" altLang="en-US"/>
              <a:t>Specials</a:t>
            </a:r>
          </a:p>
        </p:txBody>
      </p:sp>
      <p:sp>
        <p:nvSpPr>
          <p:cNvPr id="18435" name="Rectangle 3"/>
          <p:cNvSpPr>
            <a:spLocks noGrp="1" noChangeArrowheads="1"/>
          </p:cNvSpPr>
          <p:nvPr>
            <p:ph type="body" sz="half" idx="1"/>
            <p:extLst/>
          </p:nvPr>
        </p:nvSpPr>
        <p:spPr>
          <a:xfrm>
            <a:off x="1162456" y="1752600"/>
            <a:ext cx="4974819" cy="3962400"/>
          </a:xfrm>
        </p:spPr>
        <p:txBody>
          <a:bodyPr vert="horz" lIns="91440" tIns="45720" rIns="91440" bIns="45720" rtlCol="0" anchor="t">
            <a:noAutofit/>
          </a:bodyPr>
          <a:lstStyle/>
          <a:p>
            <a:pPr marL="91440" indent="-91440">
              <a:defRPr/>
            </a:pPr>
            <a:r>
              <a:rPr lang="en-US" sz="3200" b="1" dirty="0" smtClean="0">
                <a:solidFill>
                  <a:schemeClr val="tx1"/>
                </a:solidFill>
                <a:latin typeface="+mj-lt"/>
              </a:rPr>
              <a:t>Monday-</a:t>
            </a:r>
            <a:r>
              <a:rPr lang="en-US" sz="3200" b="1" dirty="0" smtClean="0">
                <a:solidFill>
                  <a:schemeClr val="tx1"/>
                </a:solidFill>
              </a:rPr>
              <a:t>Art</a:t>
            </a:r>
            <a:endParaRPr lang="en-US" sz="3200" b="1" dirty="0" smtClean="0">
              <a:solidFill>
                <a:schemeClr val="tx1"/>
              </a:solidFill>
              <a:latin typeface="+mj-lt"/>
            </a:endParaRPr>
          </a:p>
          <a:p>
            <a:pPr marL="91440" indent="-91440" eaLnBrk="1" fontAlgn="auto" hangingPunct="1">
              <a:spcAft>
                <a:spcPts val="0"/>
              </a:spcAft>
              <a:buFont typeface="Wingdings 3" charset="2"/>
              <a:buChar char=""/>
              <a:defRPr/>
            </a:pPr>
            <a:r>
              <a:rPr lang="en-US" sz="3200" b="1" dirty="0" smtClean="0">
                <a:solidFill>
                  <a:schemeClr val="tx1"/>
                </a:solidFill>
                <a:latin typeface="+mj-lt"/>
              </a:rPr>
              <a:t>Tuesday/Thursday- PE-Wear </a:t>
            </a:r>
            <a:r>
              <a:rPr lang="en-US" sz="3200" b="1" dirty="0">
                <a:solidFill>
                  <a:schemeClr val="tx1"/>
                </a:solidFill>
                <a:latin typeface="+mj-lt"/>
              </a:rPr>
              <a:t>appropriate footwear on PE </a:t>
            </a:r>
            <a:r>
              <a:rPr lang="en-US" sz="3200" b="1" dirty="0" smtClean="0">
                <a:solidFill>
                  <a:schemeClr val="tx1"/>
                </a:solidFill>
                <a:latin typeface="+mj-lt"/>
              </a:rPr>
              <a:t>Days</a:t>
            </a:r>
          </a:p>
          <a:p>
            <a:pPr marL="91440" indent="-91440" eaLnBrk="1" fontAlgn="auto" hangingPunct="1">
              <a:spcAft>
                <a:spcPts val="0"/>
              </a:spcAft>
              <a:buFont typeface="Wingdings 3" charset="2"/>
              <a:buChar char=""/>
              <a:defRPr/>
            </a:pPr>
            <a:r>
              <a:rPr lang="en-US" sz="3200" b="1" dirty="0" smtClean="0">
                <a:solidFill>
                  <a:schemeClr val="tx1"/>
                </a:solidFill>
                <a:latin typeface="+mj-lt"/>
              </a:rPr>
              <a:t>Wednesday- Science Lab or Media</a:t>
            </a:r>
          </a:p>
          <a:p>
            <a:pPr marL="91440" indent="-91440" eaLnBrk="1" fontAlgn="auto" hangingPunct="1">
              <a:spcAft>
                <a:spcPts val="0"/>
              </a:spcAft>
              <a:buFont typeface="Wingdings 3" charset="2"/>
              <a:buChar char=""/>
              <a:defRPr/>
            </a:pPr>
            <a:r>
              <a:rPr lang="en-US" sz="3200" b="1" dirty="0" smtClean="0">
                <a:solidFill>
                  <a:schemeClr val="tx1"/>
                </a:solidFill>
                <a:latin typeface="+mj-lt"/>
              </a:rPr>
              <a:t>Music</a:t>
            </a:r>
          </a:p>
          <a:p>
            <a:pPr marL="0" indent="0" eaLnBrk="1" fontAlgn="auto" hangingPunct="1">
              <a:spcAft>
                <a:spcPts val="0"/>
              </a:spcAft>
              <a:buNone/>
              <a:defRPr/>
            </a:pPr>
            <a:endParaRPr lang="en-US" sz="2400" b="1" dirty="0">
              <a:solidFill>
                <a:srgbClr val="008000"/>
              </a:solidFill>
              <a:latin typeface="Comic Sans MS" pitchFamily="66" charset="0"/>
            </a:endParaRPr>
          </a:p>
          <a:p>
            <a:pPr marL="0" indent="0" eaLnBrk="1" fontAlgn="auto" hangingPunct="1">
              <a:spcAft>
                <a:spcPts val="0"/>
              </a:spcAft>
              <a:buNone/>
              <a:defRPr/>
            </a:pPr>
            <a:endParaRPr lang="en-US" sz="2400" b="1" dirty="0">
              <a:solidFill>
                <a:srgbClr val="008000"/>
              </a:solidFill>
              <a:latin typeface="Comic Sans MS" pitchFamily="66" charset="0"/>
            </a:endParaRPr>
          </a:p>
          <a:p>
            <a:pPr marL="0" indent="0" eaLnBrk="1" fontAlgn="auto" hangingPunct="1">
              <a:spcAft>
                <a:spcPts val="0"/>
              </a:spcAft>
              <a:buNone/>
              <a:defRPr/>
            </a:pPr>
            <a:endParaRPr lang="en-US" sz="2400" dirty="0">
              <a:solidFill>
                <a:srgbClr val="008000"/>
              </a:solidFill>
              <a:latin typeface="Comic Sans MS" pitchFamily="66" charset="0"/>
            </a:endParaRPr>
          </a:p>
        </p:txBody>
      </p:sp>
      <p:pic>
        <p:nvPicPr>
          <p:cNvPr id="17412" name="Online Image Placeholder 2"/>
          <p:cNvPicPr>
            <a:picLocks noGrp="1" noChangeAspect="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6538913" y="2362201"/>
            <a:ext cx="3262312" cy="3724275"/>
          </a:xfrm>
        </p:spPr>
      </p:pic>
    </p:spTree>
    <p:extLst>
      <p:ext uri="{BB962C8B-B14F-4D97-AF65-F5344CB8AC3E}">
        <p14:creationId xmlns:p14="http://schemas.microsoft.com/office/powerpoint/2010/main" val="2973406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eaLnBrk="1" hangingPunct="1"/>
            <a:r>
              <a:rPr lang="en-US" altLang="en-US"/>
              <a:t>Fourth Grade Expectations</a:t>
            </a:r>
          </a:p>
        </p:txBody>
      </p:sp>
      <p:sp>
        <p:nvSpPr>
          <p:cNvPr id="12291" name="Rectangle 3"/>
          <p:cNvSpPr>
            <a:spLocks noGrp="1" noChangeArrowheads="1"/>
          </p:cNvSpPr>
          <p:nvPr>
            <p:ph idx="1"/>
            <p:extLst/>
          </p:nvPr>
        </p:nvSpPr>
        <p:spPr>
          <a:xfrm>
            <a:off x="647700" y="1533525"/>
            <a:ext cx="8596668" cy="3880773"/>
          </a:xfrm>
        </p:spPr>
        <p:txBody>
          <a:bodyPr vert="horz" lIns="91440" tIns="45720" rIns="91440" bIns="45720" rtlCol="0" anchor="t">
            <a:normAutofit/>
          </a:bodyPr>
          <a:lstStyle/>
          <a:p>
            <a:pPr eaLnBrk="1" hangingPunct="1">
              <a:buFont typeface="Wingdings" panose="05000000000000000000" pitchFamily="2" charset="2"/>
              <a:buNone/>
            </a:pPr>
            <a:endParaRPr lang="en-US" altLang="en-US" sz="2400"/>
          </a:p>
          <a:p>
            <a:pPr eaLnBrk="1" hangingPunct="1"/>
            <a:r>
              <a:rPr lang="en-US" altLang="en-US" sz="2800"/>
              <a:t>Respect themselves and others</a:t>
            </a:r>
          </a:p>
          <a:p>
            <a:pPr eaLnBrk="1" hangingPunct="1"/>
            <a:r>
              <a:rPr lang="en-US" altLang="en-US" sz="2800"/>
              <a:t>Work together cooperatively</a:t>
            </a:r>
          </a:p>
          <a:p>
            <a:r>
              <a:rPr lang="en-US" altLang="en-US" sz="2800"/>
              <a:t>Read 20 Minutes every night</a:t>
            </a:r>
          </a:p>
          <a:p>
            <a:pPr eaLnBrk="1" hangingPunct="1"/>
            <a:r>
              <a:rPr lang="en-US" altLang="en-US" sz="2800"/>
              <a:t>Take responsibility for their own actions</a:t>
            </a:r>
          </a:p>
          <a:p>
            <a:pPr eaLnBrk="1" hangingPunct="1"/>
            <a:r>
              <a:rPr lang="en-US" altLang="en-US" sz="2800"/>
              <a:t>Taking responsibility for their OWN work</a:t>
            </a:r>
          </a:p>
          <a:p>
            <a:pPr eaLnBrk="1" hangingPunct="1"/>
            <a:r>
              <a:rPr lang="en-US" altLang="en-US" sz="2800"/>
              <a:t>Do their own personal best</a:t>
            </a:r>
          </a:p>
        </p:txBody>
      </p:sp>
      <p:pic>
        <p:nvPicPr>
          <p:cNvPr id="12292" name="Picture 4" descr="j023395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34226" y="1121113"/>
            <a:ext cx="2201863" cy="227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615082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350</TotalTime>
  <Words>329</Words>
  <Application>Microsoft Office PowerPoint</Application>
  <PresentationFormat>Widescreen</PresentationFormat>
  <Paragraphs>103</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Bookman Old Style</vt:lpstr>
      <vt:lpstr>Calibri</vt:lpstr>
      <vt:lpstr>Century Schoolbook</vt:lpstr>
      <vt:lpstr>Comic Sans MS</vt:lpstr>
      <vt:lpstr>Trebuchet MS</vt:lpstr>
      <vt:lpstr>Wingdings</vt:lpstr>
      <vt:lpstr>Wingdings 3</vt:lpstr>
      <vt:lpstr>Facet</vt:lpstr>
      <vt:lpstr>Good Evening!</vt:lpstr>
      <vt:lpstr>General Information</vt:lpstr>
      <vt:lpstr>Communication</vt:lpstr>
      <vt:lpstr>www.rnefourthgrade.weebly.com </vt:lpstr>
      <vt:lpstr> VOLUNTEER  Fulton County’s policy for anyone volunteering  anywhere within the school; classroom, Media Center, or on field trips is all volunteers must complete the Child Abuse Reporting Protocol for Volunteers slideshow. This must be done prior to you arriving at the school. The protocol only takes minutes but it can take up to 48 hours for your registration to be completely processed by Fulton County. Once you receive confirmation that the registration is complete, you will only then be able to volunteer at Roswell North. MUST BE COMPLETED EVERY YEAR!  </vt:lpstr>
      <vt:lpstr>Transportation</vt:lpstr>
      <vt:lpstr>Fourth Grade Schedule</vt:lpstr>
      <vt:lpstr>Specials</vt:lpstr>
      <vt:lpstr>Fourth Grade Expectations</vt:lpstr>
      <vt:lpstr>Raffle Tickets-Behavior Plan</vt:lpstr>
      <vt:lpstr>Consequences</vt:lpstr>
      <vt:lpstr>Math Units – 4th Grade</vt:lpstr>
      <vt:lpstr>Math Units Grade 5</vt:lpstr>
      <vt:lpstr>How Can I Help My Child with Math?</vt:lpstr>
      <vt:lpstr>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Information</dc:title>
  <dc:creator>Arnold, Staci</dc:creator>
  <cp:lastModifiedBy>Arnold, Staci</cp:lastModifiedBy>
  <cp:revision>13</cp:revision>
  <dcterms:modified xsi:type="dcterms:W3CDTF">2018-08-23T21:04:15Z</dcterms:modified>
</cp:coreProperties>
</file>