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57" r:id="rId2"/>
    <p:sldId id="277" r:id="rId3"/>
    <p:sldId id="258" r:id="rId4"/>
    <p:sldId id="266" r:id="rId5"/>
    <p:sldId id="265" r:id="rId6"/>
    <p:sldId id="260" r:id="rId7"/>
    <p:sldId id="259" r:id="rId8"/>
    <p:sldId id="267" r:id="rId9"/>
    <p:sldId id="263" r:id="rId10"/>
    <p:sldId id="264" r:id="rId11"/>
    <p:sldId id="285" r:id="rId12"/>
    <p:sldId id="268" r:id="rId13"/>
    <p:sldId id="278" r:id="rId14"/>
    <p:sldId id="281" r:id="rId15"/>
    <p:sldId id="280" r:id="rId16"/>
    <p:sldId id="279" r:id="rId17"/>
    <p:sldId id="273" r:id="rId18"/>
    <p:sldId id="283" r:id="rId19"/>
    <p:sldId id="284"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B7A2933-AA91-4AA2-913A-C1E90EA66E7A}" type="slidenum">
              <a:rPr lang="en-US" altLang="en-US"/>
              <a:pPr>
                <a:defRPr/>
              </a:pPr>
              <a:t>‹#›</a:t>
            </a:fld>
            <a:endParaRPr lang="en-US" altLang="en-US"/>
          </a:p>
        </p:txBody>
      </p:sp>
    </p:spTree>
    <p:extLst>
      <p:ext uri="{BB962C8B-B14F-4D97-AF65-F5344CB8AC3E}">
        <p14:creationId xmlns:p14="http://schemas.microsoft.com/office/powerpoint/2010/main" val="348555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Tree>
    <p:extLst>
      <p:ext uri="{BB962C8B-B14F-4D97-AF65-F5344CB8AC3E}">
        <p14:creationId xmlns:p14="http://schemas.microsoft.com/office/powerpoint/2010/main" val="335746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501669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Tree>
    <p:extLst>
      <p:ext uri="{BB962C8B-B14F-4D97-AF65-F5344CB8AC3E}">
        <p14:creationId xmlns:p14="http://schemas.microsoft.com/office/powerpoint/2010/main" val="13030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60156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50DCCE4-93A4-4A4C-9208-7FFD5107D8DA}" type="slidenum">
              <a:rPr lang="en-US" altLang="en-US"/>
              <a:pPr>
                <a:defRPr/>
              </a:pPr>
              <a:t>‹#›</a:t>
            </a:fld>
            <a:endParaRPr lang="en-US" altLang="en-US"/>
          </a:p>
        </p:txBody>
      </p:sp>
    </p:spTree>
    <p:extLst>
      <p:ext uri="{BB962C8B-B14F-4D97-AF65-F5344CB8AC3E}">
        <p14:creationId xmlns:p14="http://schemas.microsoft.com/office/powerpoint/2010/main" val="1654979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75289E3-DE2B-40BC-A598-CCEBB9830B33}" type="slidenum">
              <a:rPr lang="en-US" altLang="en-US"/>
              <a:pPr>
                <a:defRPr/>
              </a:pPr>
              <a:t>‹#›</a:t>
            </a:fld>
            <a:endParaRPr lang="en-US" altLang="en-US"/>
          </a:p>
        </p:txBody>
      </p:sp>
    </p:spTree>
    <p:extLst>
      <p:ext uri="{BB962C8B-B14F-4D97-AF65-F5344CB8AC3E}">
        <p14:creationId xmlns:p14="http://schemas.microsoft.com/office/powerpoint/2010/main" val="27505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3149DC-9D5C-4243-927D-B99CB10675A5}" type="slidenum">
              <a:rPr lang="en-US" altLang="en-US"/>
              <a:pPr>
                <a:defRPr/>
              </a:pPr>
              <a:t>‹#›</a:t>
            </a:fld>
            <a:endParaRPr lang="en-US" altLang="en-US"/>
          </a:p>
        </p:txBody>
      </p:sp>
    </p:spTree>
    <p:extLst>
      <p:ext uri="{BB962C8B-B14F-4D97-AF65-F5344CB8AC3E}">
        <p14:creationId xmlns:p14="http://schemas.microsoft.com/office/powerpoint/2010/main" val="1763110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16000" y="762000"/>
            <a:ext cx="10566400" cy="1143000"/>
          </a:xfrm>
        </p:spPr>
        <p:txBody>
          <a:bodyPr/>
          <a:lstStyle/>
          <a:p>
            <a:r>
              <a:rPr lang="en-US"/>
              <a:t>Click to edit Master title style</a:t>
            </a:r>
          </a:p>
        </p:txBody>
      </p:sp>
      <p:sp>
        <p:nvSpPr>
          <p:cNvPr id="3" name="Text Placeholder 2"/>
          <p:cNvSpPr>
            <a:spLocks noGrp="1"/>
          </p:cNvSpPr>
          <p:nvPr>
            <p:ph type="body" sz="half" idx="1"/>
          </p:nvPr>
        </p:nvSpPr>
        <p:spPr>
          <a:xfrm>
            <a:off x="1117601" y="2362201"/>
            <a:ext cx="5027084"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347884" y="2362201"/>
            <a:ext cx="5027083" cy="3724275"/>
          </a:xfrm>
        </p:spPr>
        <p:txBody>
          <a:bodyPr rtlCol="0">
            <a:normAutofit/>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E044BC-5CFB-4901-8667-C916B18E9EA4}" type="slidenum">
              <a:rPr lang="en-US" altLang="en-US"/>
              <a:pPr>
                <a:defRPr/>
              </a:pPr>
              <a:t>‹#›</a:t>
            </a:fld>
            <a:endParaRPr lang="en-US" altLang="en-US"/>
          </a:p>
        </p:txBody>
      </p:sp>
    </p:spTree>
    <p:extLst>
      <p:ext uri="{BB962C8B-B14F-4D97-AF65-F5344CB8AC3E}">
        <p14:creationId xmlns:p14="http://schemas.microsoft.com/office/powerpoint/2010/main" val="36134229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762000"/>
            <a:ext cx="10566400" cy="1143000"/>
          </a:xfrm>
        </p:spPr>
        <p:txBody>
          <a:bodyPr/>
          <a:lstStyle/>
          <a:p>
            <a:r>
              <a:rPr lang="en-US"/>
              <a:t>Click to edit Master title style</a:t>
            </a:r>
          </a:p>
        </p:txBody>
      </p:sp>
      <p:sp>
        <p:nvSpPr>
          <p:cNvPr id="3" name="Text Placeholder 2"/>
          <p:cNvSpPr>
            <a:spLocks noGrp="1"/>
          </p:cNvSpPr>
          <p:nvPr>
            <p:ph type="body" sz="half" idx="1"/>
          </p:nvPr>
        </p:nvSpPr>
        <p:spPr>
          <a:xfrm>
            <a:off x="1117601" y="2362200"/>
            <a:ext cx="10257367" cy="1785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17601" y="4300539"/>
            <a:ext cx="10257367"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957342-2DAA-4D77-8E38-B9484A194D70}" type="slidenum">
              <a:rPr lang="en-US" altLang="en-US"/>
              <a:pPr>
                <a:defRPr/>
              </a:pPr>
              <a:t>‹#›</a:t>
            </a:fld>
            <a:endParaRPr lang="en-US" altLang="en-US"/>
          </a:p>
        </p:txBody>
      </p:sp>
    </p:spTree>
    <p:extLst>
      <p:ext uri="{BB962C8B-B14F-4D97-AF65-F5344CB8AC3E}">
        <p14:creationId xmlns:p14="http://schemas.microsoft.com/office/powerpoint/2010/main" val="2956453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6DB8B5E-E786-455E-93D5-42C2DDBE5A19}" type="slidenum">
              <a:rPr lang="en-US" altLang="en-US"/>
              <a:pPr>
                <a:defRPr/>
              </a:pPr>
              <a:t>‹#›</a:t>
            </a:fld>
            <a:endParaRPr lang="en-US" altLang="en-US"/>
          </a:p>
        </p:txBody>
      </p:sp>
    </p:spTree>
    <p:extLst>
      <p:ext uri="{BB962C8B-B14F-4D97-AF65-F5344CB8AC3E}">
        <p14:creationId xmlns:p14="http://schemas.microsoft.com/office/powerpoint/2010/main" val="279201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A05B15-E6B9-4ED0-98E5-58BF0C37B1B5}" type="slidenum">
              <a:rPr lang="en-US" altLang="en-US"/>
              <a:pPr>
                <a:defRPr/>
              </a:pPr>
              <a:t>‹#›</a:t>
            </a:fld>
            <a:endParaRPr lang="en-US" altLang="en-US"/>
          </a:p>
        </p:txBody>
      </p:sp>
    </p:spTree>
    <p:extLst>
      <p:ext uri="{BB962C8B-B14F-4D97-AF65-F5344CB8AC3E}">
        <p14:creationId xmlns:p14="http://schemas.microsoft.com/office/powerpoint/2010/main" val="422273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B26A6BA-30F2-44BF-A1F5-5B592B194B1B}" type="slidenum">
              <a:rPr lang="en-US" altLang="en-US"/>
              <a:pPr>
                <a:defRPr/>
              </a:pPr>
              <a:t>‹#›</a:t>
            </a:fld>
            <a:endParaRPr lang="en-US" altLang="en-US"/>
          </a:p>
        </p:txBody>
      </p:sp>
    </p:spTree>
    <p:extLst>
      <p:ext uri="{BB962C8B-B14F-4D97-AF65-F5344CB8AC3E}">
        <p14:creationId xmlns:p14="http://schemas.microsoft.com/office/powerpoint/2010/main" val="2352561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A50FC75-9E99-4290-8AD7-64691ED8EC86}" type="slidenum">
              <a:rPr lang="en-US" altLang="en-US"/>
              <a:pPr>
                <a:defRPr/>
              </a:pPr>
              <a:t>‹#›</a:t>
            </a:fld>
            <a:endParaRPr lang="en-US" altLang="en-US"/>
          </a:p>
        </p:txBody>
      </p:sp>
    </p:spTree>
    <p:extLst>
      <p:ext uri="{BB962C8B-B14F-4D97-AF65-F5344CB8AC3E}">
        <p14:creationId xmlns:p14="http://schemas.microsoft.com/office/powerpoint/2010/main" val="1135816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C3B5EA1-159E-44CF-A861-27295BBA9471}" type="slidenum">
              <a:rPr lang="en-US" altLang="en-US"/>
              <a:pPr>
                <a:defRPr/>
              </a:pPr>
              <a:t>‹#›</a:t>
            </a:fld>
            <a:endParaRPr lang="en-US" altLang="en-US"/>
          </a:p>
        </p:txBody>
      </p:sp>
    </p:spTree>
    <p:extLst>
      <p:ext uri="{BB962C8B-B14F-4D97-AF65-F5344CB8AC3E}">
        <p14:creationId xmlns:p14="http://schemas.microsoft.com/office/powerpoint/2010/main" val="69403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882401C-0CBF-450E-B7EB-09DDAF309295}" type="slidenum">
              <a:rPr lang="en-US" altLang="en-US"/>
              <a:pPr>
                <a:defRPr/>
              </a:pPr>
              <a:t>‹#›</a:t>
            </a:fld>
            <a:endParaRPr lang="en-US" altLang="en-US"/>
          </a:p>
        </p:txBody>
      </p:sp>
    </p:spTree>
    <p:extLst>
      <p:ext uri="{BB962C8B-B14F-4D97-AF65-F5344CB8AC3E}">
        <p14:creationId xmlns:p14="http://schemas.microsoft.com/office/powerpoint/2010/main" val="306814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A0BCE42-4DDA-4407-8F52-42A23A6C8058}" type="slidenum">
              <a:rPr lang="en-US" altLang="en-US"/>
              <a:pPr>
                <a:defRPr/>
              </a:pPr>
              <a:t>‹#›</a:t>
            </a:fld>
            <a:endParaRPr lang="en-US" altLang="en-US"/>
          </a:p>
        </p:txBody>
      </p:sp>
    </p:spTree>
    <p:extLst>
      <p:ext uri="{BB962C8B-B14F-4D97-AF65-F5344CB8AC3E}">
        <p14:creationId xmlns:p14="http://schemas.microsoft.com/office/powerpoint/2010/main" val="4283938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5492713-F252-420F-8775-43322DE7BFBE}" type="slidenum">
              <a:rPr lang="en-US" altLang="en-US"/>
              <a:pPr>
                <a:defRPr/>
              </a:pPr>
              <a:t>‹#›</a:t>
            </a:fld>
            <a:endParaRPr lang="en-US" altLang="en-US"/>
          </a:p>
        </p:txBody>
      </p:sp>
    </p:spTree>
    <p:extLst>
      <p:ext uri="{BB962C8B-B14F-4D97-AF65-F5344CB8AC3E}">
        <p14:creationId xmlns:p14="http://schemas.microsoft.com/office/powerpoint/2010/main" val="26202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450DCCE4-93A4-4A4C-9208-7FFD5107D8DA}" type="slidenum">
              <a:rPr lang="en-US" altLang="en-US"/>
              <a:pPr>
                <a:defRPr/>
              </a:pPr>
              <a:t>‹#›</a:t>
            </a:fld>
            <a:endParaRPr lang="en-US" altLang="en-US"/>
          </a:p>
        </p:txBody>
      </p:sp>
    </p:spTree>
    <p:extLst>
      <p:ext uri="{BB962C8B-B14F-4D97-AF65-F5344CB8AC3E}">
        <p14:creationId xmlns:p14="http://schemas.microsoft.com/office/powerpoint/2010/main" val="16105151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 id="2147483815"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rnefourthgrade.weebl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hyperlink" Target="http://www.fcsvolunteers.org/"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2654301" y="2405064"/>
            <a:ext cx="5827713" cy="1646237"/>
          </a:xfrm>
        </p:spPr>
        <p:txBody>
          <a:bodyPr/>
          <a:lstStyle/>
          <a:p>
            <a:pPr eaLnBrk="1" hangingPunct="1"/>
            <a:r>
              <a:rPr lang="en-US" altLang="en-US" dirty="0"/>
              <a:t>General Information</a:t>
            </a:r>
          </a:p>
        </p:txBody>
      </p:sp>
      <p:sp>
        <p:nvSpPr>
          <p:cNvPr id="3" name="Subtitle 2"/>
          <p:cNvSpPr>
            <a:spLocks noGrp="1"/>
          </p:cNvSpPr>
          <p:nvPr>
            <p:ph type="subTitle" idx="1"/>
            <p:extLst/>
          </p:nvPr>
        </p:nvSpPr>
        <p:spPr>
          <a:xfrm>
            <a:off x="2654301" y="4051301"/>
            <a:ext cx="5827713" cy="1096963"/>
          </a:xfrm>
        </p:spPr>
        <p:txBody>
          <a:bodyPr/>
          <a:lstStyle/>
          <a:p>
            <a:pPr eaLnBrk="1" hangingPunct="1">
              <a:defRPr/>
            </a:pPr>
            <a:endParaRPr lang="en-US" sz="4000">
              <a:latin typeface="Century Schoolbook"/>
            </a:endParaRPr>
          </a:p>
        </p:txBody>
      </p:sp>
    </p:spTree>
    <p:extLst>
      <p:ext uri="{BB962C8B-B14F-4D97-AF65-F5344CB8AC3E}">
        <p14:creationId xmlns:p14="http://schemas.microsoft.com/office/powerpoint/2010/main" val="24121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Consequences</a:t>
            </a:r>
          </a:p>
        </p:txBody>
      </p:sp>
      <p:sp>
        <p:nvSpPr>
          <p:cNvPr id="3" name="Content Placeholder 2"/>
          <p:cNvSpPr>
            <a:spLocks noGrp="1"/>
          </p:cNvSpPr>
          <p:nvPr>
            <p:ph idx="1"/>
            <p:extLst/>
          </p:nvPr>
        </p:nvSpPr>
        <p:spPr/>
        <p:txBody>
          <a:bodyPr vert="horz" lIns="91440" tIns="45720" rIns="91440" bIns="45720" rtlCol="0" anchor="t">
            <a:normAutofit fontScale="92500" lnSpcReduction="10000"/>
          </a:bodyPr>
          <a:lstStyle/>
          <a:p>
            <a:r>
              <a:rPr lang="en-US" sz="3200" dirty="0"/>
              <a:t>Warning</a:t>
            </a:r>
          </a:p>
          <a:p>
            <a:r>
              <a:rPr lang="en-US" sz="3200" dirty="0"/>
              <a:t>Moved to a different location</a:t>
            </a:r>
          </a:p>
          <a:p>
            <a:r>
              <a:rPr lang="en-US" sz="3200" dirty="0"/>
              <a:t>Students write a letter home explaining their behavior.  Needs to be signed and returned.  Students may be referred to office after three offenses.</a:t>
            </a:r>
          </a:p>
          <a:p>
            <a:r>
              <a:rPr lang="en-US" sz="3200" dirty="0"/>
              <a:t>Major offences may result in an immediate office referral</a:t>
            </a:r>
          </a:p>
        </p:txBody>
      </p:sp>
    </p:spTree>
    <p:extLst>
      <p:ext uri="{BB962C8B-B14F-4D97-AF65-F5344CB8AC3E}">
        <p14:creationId xmlns:p14="http://schemas.microsoft.com/office/powerpoint/2010/main" val="3904361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3747860" y="546327"/>
            <a:ext cx="5157787" cy="823912"/>
          </a:xfrm>
        </p:spPr>
        <p:txBody>
          <a:bodyPr/>
          <a:lstStyle/>
          <a:p>
            <a:pPr algn="ctr"/>
            <a:r>
              <a:rPr lang="en-US" sz="4800" dirty="0"/>
              <a:t>Science </a:t>
            </a:r>
            <a:r>
              <a:rPr lang="en-US" sz="3600" dirty="0"/>
              <a:t>	</a:t>
            </a:r>
            <a:r>
              <a:rPr lang="en-US" dirty="0"/>
              <a:t>	</a:t>
            </a:r>
          </a:p>
        </p:txBody>
      </p:sp>
      <p:sp>
        <p:nvSpPr>
          <p:cNvPr id="9" name="Content Placeholder 8"/>
          <p:cNvSpPr>
            <a:spLocks noGrp="1"/>
          </p:cNvSpPr>
          <p:nvPr>
            <p:ph sz="half" idx="2"/>
          </p:nvPr>
        </p:nvSpPr>
        <p:spPr>
          <a:xfrm>
            <a:off x="839788" y="1370239"/>
            <a:ext cx="10973933" cy="4819424"/>
          </a:xfrm>
        </p:spPr>
        <p:txBody>
          <a:bodyPr>
            <a:normAutofit/>
          </a:bodyPr>
          <a:lstStyle/>
          <a:p>
            <a:endParaRPr lang="en-US" sz="3200" dirty="0"/>
          </a:p>
          <a:p>
            <a:r>
              <a:rPr lang="en-US" sz="3200" dirty="0"/>
              <a:t>Lab for experiments </a:t>
            </a:r>
          </a:p>
          <a:p>
            <a:pPr lvl="1"/>
            <a:r>
              <a:rPr lang="en-US" sz="2800" dirty="0"/>
              <a:t>Supplies provided this year by Fulton County</a:t>
            </a:r>
          </a:p>
          <a:p>
            <a:pPr marL="0" indent="0">
              <a:buNone/>
            </a:pPr>
            <a:endParaRPr lang="en-US" sz="3200" dirty="0"/>
          </a:p>
          <a:p>
            <a:r>
              <a:rPr lang="en-US" sz="3200" dirty="0"/>
              <a:t>Field Trips</a:t>
            </a:r>
          </a:p>
          <a:p>
            <a:pPr lvl="1"/>
            <a:r>
              <a:rPr lang="en-US" sz="2800" dirty="0"/>
              <a:t>Hi-touch Hi-tech in house field trip geared towards our curriculum </a:t>
            </a:r>
          </a:p>
          <a:p>
            <a:pPr lvl="1"/>
            <a:r>
              <a:rPr lang="en-US" sz="2800" dirty="0"/>
              <a:t>Teaching Museum </a:t>
            </a:r>
          </a:p>
          <a:p>
            <a:pPr lvl="1"/>
            <a:endParaRPr lang="en-US" dirty="0"/>
          </a:p>
          <a:p>
            <a:pPr lvl="1"/>
            <a:endParaRPr lang="en-US" dirty="0"/>
          </a:p>
          <a:p>
            <a:endParaRPr lang="en-US" dirty="0"/>
          </a:p>
        </p:txBody>
      </p:sp>
    </p:spTree>
    <p:extLst>
      <p:ext uri="{BB962C8B-B14F-4D97-AF65-F5344CB8AC3E}">
        <p14:creationId xmlns:p14="http://schemas.microsoft.com/office/powerpoint/2010/main" val="992543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4"/>
          <p:cNvSpPr>
            <a:spLocks noGrp="1"/>
          </p:cNvSpPr>
          <p:nvPr>
            <p:ph type="title"/>
          </p:nvPr>
        </p:nvSpPr>
        <p:spPr>
          <a:xfrm>
            <a:off x="1905000" y="685800"/>
            <a:ext cx="7924800" cy="1143000"/>
          </a:xfrm>
        </p:spPr>
        <p:txBody>
          <a:bodyPr/>
          <a:lstStyle/>
          <a:p>
            <a:pPr eaLnBrk="1" hangingPunct="1"/>
            <a:r>
              <a:rPr lang="en-US" altLang="en-US" sz="3200"/>
              <a:t>How Can I Help My Child with Math?</a:t>
            </a:r>
          </a:p>
        </p:txBody>
      </p:sp>
      <p:sp>
        <p:nvSpPr>
          <p:cNvPr id="19459" name="Rectangle 5"/>
          <p:cNvSpPr>
            <a:spLocks noGrp="1" noChangeArrowheads="1"/>
          </p:cNvSpPr>
          <p:nvPr>
            <p:ph type="body" sz="half" idx="1"/>
          </p:nvPr>
        </p:nvSpPr>
        <p:spPr>
          <a:xfrm>
            <a:off x="1752601" y="1377950"/>
            <a:ext cx="7693025" cy="3733800"/>
          </a:xfrm>
        </p:spPr>
        <p:txBody>
          <a:bodyPr rtlCol="0">
            <a:noAutofit/>
          </a:bodyPr>
          <a:lstStyle/>
          <a:p>
            <a:pPr marL="91440" indent="-91440">
              <a:defRPr/>
            </a:pPr>
            <a:r>
              <a:rPr lang="en-US" altLang="en-US" sz="2400" u="sng" dirty="0">
                <a:solidFill>
                  <a:schemeClr val="tx1"/>
                </a:solidFill>
                <a:latin typeface="+mj-lt"/>
              </a:rPr>
              <a:t>Practice all multiplication facts</a:t>
            </a:r>
            <a:r>
              <a:rPr lang="en-US" altLang="en-US" sz="2400" dirty="0">
                <a:solidFill>
                  <a:schemeClr val="tx1"/>
                </a:solidFill>
                <a:latin typeface="+mj-lt"/>
              </a:rPr>
              <a:t>.  </a:t>
            </a:r>
          </a:p>
          <a:p>
            <a:pPr marL="491490" lvl="1" indent="-91440">
              <a:defRPr/>
            </a:pPr>
            <a:r>
              <a:rPr lang="en-US" altLang="en-US" sz="2200" dirty="0">
                <a:solidFill>
                  <a:schemeClr val="tx1"/>
                </a:solidFill>
                <a:latin typeface="+mj-lt"/>
              </a:rPr>
              <a:t>One Fact at a time</a:t>
            </a:r>
          </a:p>
          <a:p>
            <a:pPr marL="491490" lvl="1" indent="-91440">
              <a:defRPr/>
            </a:pPr>
            <a:r>
              <a:rPr lang="en-US" altLang="en-US" sz="2200" dirty="0">
                <a:solidFill>
                  <a:schemeClr val="tx1"/>
                </a:solidFill>
                <a:latin typeface="+mj-lt"/>
              </a:rPr>
              <a:t>Make a game out of it</a:t>
            </a:r>
          </a:p>
          <a:p>
            <a:pPr marL="91440" indent="-91440">
              <a:defRPr/>
            </a:pPr>
            <a:r>
              <a:rPr lang="en-US" altLang="en-US" sz="2400" dirty="0">
                <a:solidFill>
                  <a:schemeClr val="tx1"/>
                </a:solidFill>
                <a:latin typeface="+mj-lt"/>
              </a:rPr>
              <a:t>Show interest!</a:t>
            </a:r>
          </a:p>
          <a:p>
            <a:pPr marL="91440" indent="-91440">
              <a:defRPr/>
            </a:pPr>
            <a:r>
              <a:rPr lang="en-US" altLang="en-US" sz="2400" dirty="0">
                <a:solidFill>
                  <a:schemeClr val="tx1"/>
                </a:solidFill>
                <a:latin typeface="+mj-lt"/>
              </a:rPr>
              <a:t>Talk about Math in real day life</a:t>
            </a:r>
          </a:p>
          <a:p>
            <a:pPr marL="491490" lvl="1" indent="-91440">
              <a:defRPr/>
            </a:pPr>
            <a:r>
              <a:rPr lang="en-US" altLang="en-US" sz="2200" dirty="0">
                <a:solidFill>
                  <a:schemeClr val="tx1"/>
                </a:solidFill>
                <a:latin typeface="+mj-lt"/>
              </a:rPr>
              <a:t>Grocery Shopping</a:t>
            </a:r>
          </a:p>
          <a:p>
            <a:pPr marL="491490" lvl="1" indent="-91440">
              <a:defRPr/>
            </a:pPr>
            <a:r>
              <a:rPr lang="en-US" altLang="en-US" sz="2200" dirty="0">
                <a:solidFill>
                  <a:schemeClr val="tx1"/>
                </a:solidFill>
                <a:latin typeface="+mj-lt"/>
              </a:rPr>
              <a:t>Bank Account</a:t>
            </a:r>
          </a:p>
          <a:p>
            <a:pPr marL="91440" indent="-91440">
              <a:defRPr/>
            </a:pPr>
            <a:r>
              <a:rPr lang="en-US" altLang="en-US" sz="2400" dirty="0">
                <a:solidFill>
                  <a:schemeClr val="tx1"/>
                </a:solidFill>
                <a:latin typeface="+mj-lt"/>
              </a:rPr>
              <a:t>Ask to see what your child is doing in class.  Have them </a:t>
            </a:r>
            <a:r>
              <a:rPr lang="en-US" altLang="en-US" sz="2400" u="sng" dirty="0">
                <a:solidFill>
                  <a:schemeClr val="tx1"/>
                </a:solidFill>
                <a:latin typeface="+mj-lt"/>
              </a:rPr>
              <a:t>teach you </a:t>
            </a:r>
            <a:r>
              <a:rPr lang="en-US" altLang="en-US" sz="2400" dirty="0">
                <a:solidFill>
                  <a:schemeClr val="tx1"/>
                </a:solidFill>
                <a:latin typeface="+mj-lt"/>
              </a:rPr>
              <a:t>what they’ve learned.</a:t>
            </a:r>
          </a:p>
          <a:p>
            <a:pPr marL="91440" indent="-91440">
              <a:defRPr/>
            </a:pPr>
            <a:r>
              <a:rPr lang="en-US" altLang="en-US" sz="2400" dirty="0">
                <a:solidFill>
                  <a:schemeClr val="tx1"/>
                </a:solidFill>
                <a:latin typeface="+mj-lt"/>
              </a:rPr>
              <a:t>Check homework!</a:t>
            </a:r>
          </a:p>
        </p:txBody>
      </p:sp>
      <p:pic>
        <p:nvPicPr>
          <p:cNvPr id="15364" name="Picture 7" descr="MPj04068100000[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75375" y="5659438"/>
            <a:ext cx="2514600" cy="1198562"/>
          </a:xfrm>
        </p:spPr>
      </p:pic>
      <p:sp>
        <p:nvSpPr>
          <p:cNvPr id="15365" name="Rectangle 1"/>
          <p:cNvSpPr>
            <a:spLocks noChangeArrowheads="1"/>
          </p:cNvSpPr>
          <p:nvPr/>
        </p:nvSpPr>
        <p:spPr bwMode="auto">
          <a:xfrm>
            <a:off x="5972175"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US" altLang="en-US">
                <a:solidFill>
                  <a:schemeClr val="tx1"/>
                </a:solidFill>
                <a:latin typeface="Arial" panose="020B0604020202020204" pitchFamily="34" charset="0"/>
              </a:rPr>
              <a:t> </a:t>
            </a:r>
          </a:p>
        </p:txBody>
      </p:sp>
    </p:spTree>
    <p:extLst>
      <p:ext uri="{BB962C8B-B14F-4D97-AF65-F5344CB8AC3E}">
        <p14:creationId xmlns:p14="http://schemas.microsoft.com/office/powerpoint/2010/main" val="2496166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a:xfrm>
            <a:off x="677334" y="1454047"/>
            <a:ext cx="8596668" cy="4587316"/>
          </a:xfrm>
        </p:spPr>
        <p:txBody>
          <a:bodyPr>
            <a:normAutofit/>
          </a:bodyPr>
          <a:lstStyle/>
          <a:p>
            <a:pPr marL="0" indent="0">
              <a:buNone/>
            </a:pPr>
            <a:r>
              <a:rPr lang="en-US" sz="2400" dirty="0"/>
              <a:t>	Reading Homework</a:t>
            </a:r>
          </a:p>
          <a:p>
            <a:r>
              <a:rPr lang="en-US" sz="2400" dirty="0"/>
              <a:t>Read at least 20 min. every night!</a:t>
            </a:r>
          </a:p>
          <a:p>
            <a:r>
              <a:rPr lang="en-US" sz="2400" dirty="0"/>
              <a:t>Monthly Book review-Due at the end of the month.</a:t>
            </a:r>
          </a:p>
          <a:p>
            <a:r>
              <a:rPr lang="en-US" sz="2400" dirty="0"/>
              <a:t>1 </a:t>
            </a:r>
            <a:r>
              <a:rPr lang="en-US" sz="2400" dirty="0" err="1"/>
              <a:t>hr</a:t>
            </a:r>
            <a:r>
              <a:rPr lang="en-US" sz="2400" dirty="0"/>
              <a:t> of </a:t>
            </a:r>
            <a:r>
              <a:rPr lang="en-US" sz="2400" dirty="0" err="1"/>
              <a:t>iReady</a:t>
            </a:r>
            <a:r>
              <a:rPr lang="en-US" sz="2400" dirty="0"/>
              <a:t> </a:t>
            </a:r>
            <a:r>
              <a:rPr lang="en-US" sz="2400" dirty="0" err="1"/>
              <a:t>eading</a:t>
            </a:r>
            <a:r>
              <a:rPr lang="en-US" sz="2400" dirty="0"/>
              <a:t> (between school and home)</a:t>
            </a:r>
          </a:p>
          <a:p>
            <a:pPr marL="0" indent="0">
              <a:buNone/>
            </a:pPr>
            <a:r>
              <a:rPr lang="en-US" sz="2400" dirty="0"/>
              <a:t>	</a:t>
            </a:r>
          </a:p>
          <a:p>
            <a:pPr marL="0" indent="0">
              <a:buNone/>
            </a:pPr>
            <a:r>
              <a:rPr lang="en-US" sz="2400" dirty="0"/>
              <a:t>	Math</a:t>
            </a:r>
          </a:p>
          <a:p>
            <a:r>
              <a:rPr lang="en-US" sz="2400" dirty="0"/>
              <a:t>Math-Assigned on an as needed basis</a:t>
            </a:r>
          </a:p>
          <a:p>
            <a:r>
              <a:rPr lang="en-US" sz="2400" dirty="0"/>
              <a:t>1 </a:t>
            </a:r>
            <a:r>
              <a:rPr lang="en-US" sz="2400" dirty="0" err="1"/>
              <a:t>hr</a:t>
            </a:r>
            <a:r>
              <a:rPr lang="en-US" sz="2400" dirty="0"/>
              <a:t> of </a:t>
            </a:r>
            <a:r>
              <a:rPr lang="en-US" sz="2400" dirty="0" err="1"/>
              <a:t>iReady</a:t>
            </a:r>
            <a:r>
              <a:rPr lang="en-US" sz="2400" dirty="0"/>
              <a:t> math (between school and home)</a:t>
            </a:r>
          </a:p>
          <a:p>
            <a:pPr marL="457200" lvl="1" indent="0">
              <a:buNone/>
            </a:pPr>
            <a:endParaRPr lang="en-US" dirty="0"/>
          </a:p>
          <a:p>
            <a:pPr marL="514350" indent="-457200"/>
            <a:endParaRPr lang="en-US" sz="3000" dirty="0"/>
          </a:p>
        </p:txBody>
      </p:sp>
    </p:spTree>
    <p:extLst>
      <p:ext uri="{BB962C8B-B14F-4D97-AF65-F5344CB8AC3E}">
        <p14:creationId xmlns:p14="http://schemas.microsoft.com/office/powerpoint/2010/main" val="1246835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2176" y="1069976"/>
            <a:ext cx="6416675" cy="1273175"/>
          </a:xfrm>
        </p:spPr>
        <p:txBody>
          <a:bodyPr>
            <a:noAutofit/>
          </a:bodyPr>
          <a:lstStyle/>
          <a:p>
            <a:pPr>
              <a:defRPr/>
            </a:pPr>
            <a:r>
              <a:rPr lang="en-US" sz="4050" dirty="0"/>
              <a:t>Bottom Lines For Effective Writing Instruction</a:t>
            </a:r>
          </a:p>
        </p:txBody>
      </p:sp>
      <p:sp>
        <p:nvSpPr>
          <p:cNvPr id="24579" name="Content Placeholder 2"/>
          <p:cNvSpPr>
            <a:spLocks noGrp="1"/>
          </p:cNvSpPr>
          <p:nvPr>
            <p:ph idx="1"/>
          </p:nvPr>
        </p:nvSpPr>
        <p:spPr>
          <a:xfrm>
            <a:off x="2162176" y="2343150"/>
            <a:ext cx="7019925" cy="3005138"/>
          </a:xfrm>
        </p:spPr>
        <p:txBody>
          <a:bodyPr>
            <a:normAutofit fontScale="92500" lnSpcReduction="10000"/>
          </a:bodyPr>
          <a:lstStyle/>
          <a:p>
            <a:r>
              <a:rPr lang="en-US" altLang="en-US" sz="2400"/>
              <a:t>Writers must write EVERYDAY</a:t>
            </a:r>
          </a:p>
          <a:p>
            <a:r>
              <a:rPr lang="en-US" altLang="en-US" sz="2400"/>
              <a:t>Volume Matters</a:t>
            </a:r>
          </a:p>
          <a:p>
            <a:r>
              <a:rPr lang="en-US" altLang="en-US" sz="2400"/>
              <a:t>The teacher is the facilitator, not the fixer</a:t>
            </a:r>
          </a:p>
          <a:p>
            <a:r>
              <a:rPr lang="en-US" altLang="en-US" sz="2400"/>
              <a:t>Messy should be the assumption</a:t>
            </a:r>
          </a:p>
          <a:p>
            <a:r>
              <a:rPr lang="en-US" altLang="en-US" sz="2400"/>
              <a:t>Writers need an audience</a:t>
            </a:r>
          </a:p>
          <a:p>
            <a:r>
              <a:rPr lang="en-US" altLang="en-US" sz="2400"/>
              <a:t>Engagement matters</a:t>
            </a:r>
          </a:p>
          <a:p>
            <a:r>
              <a:rPr lang="en-US" altLang="en-US" sz="2400"/>
              <a:t>Writers need to cycle through the process</a:t>
            </a:r>
          </a:p>
        </p:txBody>
      </p:sp>
    </p:spTree>
    <p:extLst>
      <p:ext uri="{BB962C8B-B14F-4D97-AF65-F5344CB8AC3E}">
        <p14:creationId xmlns:p14="http://schemas.microsoft.com/office/powerpoint/2010/main" val="388338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6726" y="1090613"/>
            <a:ext cx="7593013" cy="4455066"/>
          </a:xfrm>
          <a:prstGeom prst="rect">
            <a:avLst/>
          </a:prstGeom>
        </p:spPr>
        <p:txBody>
          <a:bodyPr>
            <a:spAutoFit/>
          </a:bodyPr>
          <a:lstStyle/>
          <a:p>
            <a:pPr>
              <a:defRPr/>
            </a:pPr>
            <a:r>
              <a:rPr lang="en-US" sz="4050" b="1" dirty="0">
                <a:solidFill>
                  <a:schemeClr val="accent1"/>
                </a:solidFill>
                <a:latin typeface="Garamond" panose="02020404030301010803" pitchFamily="18" charset="0"/>
              </a:rPr>
              <a:t>Good readers…</a:t>
            </a:r>
          </a:p>
          <a:p>
            <a:pPr marL="428625" indent="-428625">
              <a:buFont typeface="Arial" panose="020B0604020202020204" pitchFamily="34" charset="0"/>
              <a:buChar char="•"/>
              <a:defRPr/>
            </a:pPr>
            <a:r>
              <a:rPr lang="en-US" sz="2700" dirty="0">
                <a:solidFill>
                  <a:srgbClr val="000000"/>
                </a:solidFill>
              </a:rPr>
              <a:t>Comprehend while they are reading </a:t>
            </a:r>
          </a:p>
          <a:p>
            <a:pPr marL="428625" indent="-428625">
              <a:buFont typeface="Arial" panose="020B0604020202020204" pitchFamily="34" charset="0"/>
              <a:buChar char="•"/>
              <a:defRPr/>
            </a:pPr>
            <a:r>
              <a:rPr lang="en-US" sz="2700" dirty="0">
                <a:solidFill>
                  <a:srgbClr val="000000"/>
                </a:solidFill>
              </a:rPr>
              <a:t>Are able to explain information </a:t>
            </a:r>
          </a:p>
          <a:p>
            <a:pPr marL="428625" indent="-428625">
              <a:buFont typeface="Arial" panose="020B0604020202020204" pitchFamily="34" charset="0"/>
              <a:buChar char="•"/>
              <a:defRPr/>
            </a:pPr>
            <a:r>
              <a:rPr lang="en-US" sz="2700" dirty="0">
                <a:solidFill>
                  <a:srgbClr val="000000"/>
                </a:solidFill>
              </a:rPr>
              <a:t>Connect information to previous knowledge </a:t>
            </a:r>
          </a:p>
          <a:p>
            <a:pPr marL="428625" indent="-428625">
              <a:buFont typeface="Arial" panose="020B0604020202020204" pitchFamily="34" charset="0"/>
              <a:buChar char="•"/>
              <a:defRPr/>
            </a:pPr>
            <a:r>
              <a:rPr lang="en-US" sz="2700" dirty="0">
                <a:solidFill>
                  <a:srgbClr val="000000"/>
                </a:solidFill>
              </a:rPr>
              <a:t>Use information </a:t>
            </a:r>
          </a:p>
          <a:p>
            <a:pPr marL="428625" indent="-428625">
              <a:buFont typeface="Arial" panose="020B0604020202020204" pitchFamily="34" charset="0"/>
              <a:buChar char="•"/>
              <a:defRPr/>
            </a:pPr>
            <a:r>
              <a:rPr lang="en-US" sz="2700" dirty="0">
                <a:solidFill>
                  <a:srgbClr val="000000"/>
                </a:solidFill>
              </a:rPr>
              <a:t>Acquire information in order to develop insight </a:t>
            </a:r>
          </a:p>
          <a:p>
            <a:pPr marL="428625" indent="-428625">
              <a:buFont typeface="Arial" panose="020B0604020202020204" pitchFamily="34" charset="0"/>
              <a:buChar char="•"/>
              <a:defRPr/>
            </a:pPr>
            <a:r>
              <a:rPr lang="en-US" sz="2700" dirty="0">
                <a:solidFill>
                  <a:srgbClr val="000000"/>
                </a:solidFill>
              </a:rPr>
              <a:t>Are fluent readers (using phrasing and intonation) </a:t>
            </a:r>
          </a:p>
          <a:p>
            <a:pPr marL="428625" indent="-428625">
              <a:buFont typeface="Arial" panose="020B0604020202020204" pitchFamily="34" charset="0"/>
              <a:buChar char="•"/>
              <a:defRPr/>
            </a:pPr>
            <a:r>
              <a:rPr lang="en-US" sz="2700" dirty="0">
                <a:solidFill>
                  <a:srgbClr val="000000"/>
                </a:solidFill>
              </a:rPr>
              <a:t>Have appropriate pacing and speed</a:t>
            </a:r>
          </a:p>
        </p:txBody>
      </p:sp>
      <p:pic>
        <p:nvPicPr>
          <p:cNvPr id="225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900199">
            <a:off x="7831139" y="1250951"/>
            <a:ext cx="1381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7588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1999" cy="6985416"/>
          </a:xfrm>
          <a:prstGeom prst="rect">
            <a:avLst/>
          </a:prstGeom>
        </p:spPr>
      </p:pic>
    </p:spTree>
    <p:extLst>
      <p:ext uri="{BB962C8B-B14F-4D97-AF65-F5344CB8AC3E}">
        <p14:creationId xmlns:p14="http://schemas.microsoft.com/office/powerpoint/2010/main" val="1744255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Writing Grading Scale</a:t>
            </a:r>
            <a:br>
              <a:rPr lang="en-US" altLang="en-US" dirty="0"/>
            </a:br>
            <a:endParaRPr lang="en-US" altLang="en-US" sz="2800" dirty="0"/>
          </a:p>
        </p:txBody>
      </p:sp>
      <p:pic>
        <p:nvPicPr>
          <p:cNvPr id="33795"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95425" y="1752600"/>
            <a:ext cx="9194800" cy="5105400"/>
          </a:xfrm>
        </p:spPr>
      </p:pic>
    </p:spTree>
    <p:extLst>
      <p:ext uri="{BB962C8B-B14F-4D97-AF65-F5344CB8AC3E}">
        <p14:creationId xmlns:p14="http://schemas.microsoft.com/office/powerpoint/2010/main" val="3084527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Georgia Milestones-Constructed Response Sample Question and Answer</a:t>
            </a:r>
          </a:p>
        </p:txBody>
      </p:sp>
      <p:pic>
        <p:nvPicPr>
          <p:cNvPr id="7" name="Content Placeholder 6"/>
          <p:cNvPicPr>
            <a:picLocks noGrp="1" noChangeAspect="1"/>
          </p:cNvPicPr>
          <p:nvPr>
            <p:ph idx="1"/>
          </p:nvPr>
        </p:nvPicPr>
        <p:blipFill>
          <a:blip r:embed="rId2"/>
          <a:stretch>
            <a:fillRect/>
          </a:stretch>
        </p:blipFill>
        <p:spPr>
          <a:xfrm>
            <a:off x="677334" y="1930400"/>
            <a:ext cx="8832426" cy="1735403"/>
          </a:xfrm>
          <a:prstGeom prst="rect">
            <a:avLst/>
          </a:prstGeom>
        </p:spPr>
      </p:pic>
      <p:pic>
        <p:nvPicPr>
          <p:cNvPr id="8" name="Picture 7"/>
          <p:cNvPicPr>
            <a:picLocks noChangeAspect="1"/>
          </p:cNvPicPr>
          <p:nvPr/>
        </p:nvPicPr>
        <p:blipFill>
          <a:blip r:embed="rId3"/>
          <a:stretch>
            <a:fillRect/>
          </a:stretch>
        </p:blipFill>
        <p:spPr>
          <a:xfrm>
            <a:off x="677334" y="3974122"/>
            <a:ext cx="9885628" cy="1751429"/>
          </a:xfrm>
          <a:prstGeom prst="rect">
            <a:avLst/>
          </a:prstGeom>
        </p:spPr>
      </p:pic>
    </p:spTree>
    <p:extLst>
      <p:ext uri="{BB962C8B-B14F-4D97-AF65-F5344CB8AC3E}">
        <p14:creationId xmlns:p14="http://schemas.microsoft.com/office/powerpoint/2010/main" val="54085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Georgia Milestones Sample Math Question.</a:t>
            </a:r>
          </a:p>
        </p:txBody>
      </p:sp>
      <p:pic>
        <p:nvPicPr>
          <p:cNvPr id="4" name="Content Placeholder 3"/>
          <p:cNvPicPr>
            <a:picLocks noGrp="1" noChangeAspect="1"/>
          </p:cNvPicPr>
          <p:nvPr>
            <p:ph idx="1"/>
          </p:nvPr>
        </p:nvPicPr>
        <p:blipFill>
          <a:blip r:embed="rId2"/>
          <a:stretch>
            <a:fillRect/>
          </a:stretch>
        </p:blipFill>
        <p:spPr>
          <a:xfrm>
            <a:off x="2377440" y="1961300"/>
            <a:ext cx="5945993" cy="4896700"/>
          </a:xfrm>
          <a:prstGeom prst="rect">
            <a:avLst/>
          </a:prstGeom>
        </p:spPr>
      </p:pic>
    </p:spTree>
    <p:extLst>
      <p:ext uri="{BB962C8B-B14F-4D97-AF65-F5344CB8AC3E}">
        <p14:creationId xmlns:p14="http://schemas.microsoft.com/office/powerpoint/2010/main" val="376081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3" name="Content Placeholder 2"/>
          <p:cNvSpPr>
            <a:spLocks noGrp="1"/>
          </p:cNvSpPr>
          <p:nvPr>
            <p:ph idx="1"/>
          </p:nvPr>
        </p:nvSpPr>
        <p:spPr/>
        <p:txBody>
          <a:bodyPr>
            <a:normAutofit/>
          </a:bodyPr>
          <a:lstStyle/>
          <a:p>
            <a:r>
              <a:rPr lang="en-US" sz="3600" dirty="0"/>
              <a:t>Find your child’s seat</a:t>
            </a:r>
          </a:p>
          <a:p>
            <a:r>
              <a:rPr lang="en-US" sz="3600" dirty="0"/>
              <a:t>Please Make any changes in red to your information form</a:t>
            </a:r>
          </a:p>
          <a:p>
            <a:r>
              <a:rPr lang="en-US" sz="3600" dirty="0"/>
              <a:t>Turn in pink bin before you leave</a:t>
            </a:r>
          </a:p>
          <a:p>
            <a:r>
              <a:rPr lang="en-US" sz="3600" dirty="0"/>
              <a:t>Write a note to your child!</a:t>
            </a:r>
          </a:p>
        </p:txBody>
      </p:sp>
    </p:spTree>
    <p:extLst>
      <p:ext uri="{BB962C8B-B14F-4D97-AF65-F5344CB8AC3E}">
        <p14:creationId xmlns:p14="http://schemas.microsoft.com/office/powerpoint/2010/main" val="1998633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Fourth Grade Website</a:t>
            </a:r>
          </a:p>
        </p:txBody>
      </p:sp>
      <p:sp>
        <p:nvSpPr>
          <p:cNvPr id="3" name="Content Placeholder 2"/>
          <p:cNvSpPr>
            <a:spLocks noGrp="1"/>
          </p:cNvSpPr>
          <p:nvPr>
            <p:ph idx="1"/>
          </p:nvPr>
        </p:nvSpPr>
        <p:spPr/>
        <p:txBody>
          <a:bodyPr>
            <a:normAutofit/>
          </a:bodyPr>
          <a:lstStyle/>
          <a:p>
            <a:r>
              <a:rPr lang="en-US" sz="4000" dirty="0">
                <a:hlinkClick r:id="rId2"/>
              </a:rPr>
              <a:t>www.rnefourthgrade.weebly.com</a:t>
            </a:r>
            <a:r>
              <a:rPr lang="en-US" sz="4000" dirty="0"/>
              <a:t> </a:t>
            </a:r>
          </a:p>
        </p:txBody>
      </p:sp>
    </p:spTree>
    <p:extLst>
      <p:ext uri="{BB962C8B-B14F-4D97-AF65-F5344CB8AC3E}">
        <p14:creationId xmlns:p14="http://schemas.microsoft.com/office/powerpoint/2010/main" val="1475313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a:t>Communication</a:t>
            </a:r>
          </a:p>
        </p:txBody>
      </p:sp>
      <p:sp>
        <p:nvSpPr>
          <p:cNvPr id="11267" name="Rectangle 3"/>
          <p:cNvSpPr>
            <a:spLocks noGrp="1" noChangeArrowheads="1"/>
          </p:cNvSpPr>
          <p:nvPr>
            <p:ph idx="1"/>
            <p:extLst/>
          </p:nvPr>
        </p:nvSpPr>
        <p:spPr>
          <a:xfrm>
            <a:off x="943010" y="1600200"/>
            <a:ext cx="7008778" cy="4724400"/>
          </a:xfrm>
        </p:spPr>
        <p:txBody>
          <a:bodyPr vert="horz" lIns="91440" tIns="45720" rIns="91440" bIns="45720" rtlCol="0" anchor="t">
            <a:normAutofit lnSpcReduction="10000"/>
          </a:bodyPr>
          <a:lstStyle/>
          <a:p>
            <a:pPr marL="91440" indent="-91440">
              <a:defRPr/>
            </a:pPr>
            <a:r>
              <a:rPr lang="en-US" altLang="en-US" sz="2400">
                <a:solidFill>
                  <a:schemeClr val="tx1">
                    <a:lumMod val="75000"/>
                    <a:lumOff val="25000"/>
                  </a:schemeClr>
                </a:solidFill>
                <a:latin typeface="+mj-lt"/>
              </a:rPr>
              <a:t>Friday Folders sent on Fridays (due back Monday) Inside </a:t>
            </a:r>
            <a:r>
              <a:rPr lang="en-US" altLang="en-US" sz="2400">
                <a:latin typeface="+mj-lt"/>
              </a:rPr>
              <a:t>binders- Please DO NOT take these out of their binders.</a:t>
            </a:r>
          </a:p>
          <a:p>
            <a:pPr marL="91440" indent="-91440">
              <a:defRPr/>
            </a:pPr>
            <a:r>
              <a:rPr lang="en-US" altLang="en-US" sz="2400">
                <a:solidFill>
                  <a:schemeClr val="tx1">
                    <a:lumMod val="75000"/>
                    <a:lumOff val="25000"/>
                  </a:schemeClr>
                </a:solidFill>
                <a:latin typeface="+mj-lt"/>
              </a:rPr>
              <a:t>Signed papers-Due back on Monday</a:t>
            </a:r>
          </a:p>
          <a:p>
            <a:pPr marL="91440" indent="-91440">
              <a:defRPr/>
            </a:pPr>
            <a:r>
              <a:rPr lang="en-US" altLang="en-US" sz="2400">
                <a:solidFill>
                  <a:schemeClr val="tx1">
                    <a:lumMod val="75000"/>
                    <a:lumOff val="25000"/>
                  </a:schemeClr>
                </a:solidFill>
                <a:latin typeface="+mj-lt"/>
              </a:rPr>
              <a:t>Agenda</a:t>
            </a:r>
            <a:r>
              <a:rPr lang="en-US" altLang="en-US" sz="2400" b="1">
                <a:solidFill>
                  <a:schemeClr val="tx1">
                    <a:lumMod val="75000"/>
                    <a:lumOff val="25000"/>
                  </a:schemeClr>
                </a:solidFill>
                <a:latin typeface="+mj-lt"/>
              </a:rPr>
              <a:t> </a:t>
            </a:r>
            <a:r>
              <a:rPr lang="en-US" altLang="en-US" sz="2400">
                <a:solidFill>
                  <a:schemeClr val="tx1">
                    <a:lumMod val="75000"/>
                    <a:lumOff val="25000"/>
                  </a:schemeClr>
                </a:solidFill>
                <a:latin typeface="+mj-lt"/>
              </a:rPr>
              <a:t>– Agenda Club-For students who struggle with completing work</a:t>
            </a:r>
            <a:r>
              <a:rPr lang="en-US" altLang="en-US" sz="2400">
                <a:latin typeface="+mj-lt"/>
              </a:rPr>
              <a:t> and staying organized.</a:t>
            </a:r>
            <a:endParaRPr lang="en-US" altLang="en-US" sz="2400">
              <a:solidFill>
                <a:schemeClr val="tx1">
                  <a:lumMod val="75000"/>
                  <a:lumOff val="25000"/>
                </a:schemeClr>
              </a:solidFill>
              <a:latin typeface="+mj-lt"/>
            </a:endParaRPr>
          </a:p>
          <a:p>
            <a:pPr marL="91440" indent="-91440">
              <a:defRPr/>
            </a:pPr>
            <a:r>
              <a:rPr lang="en-US" altLang="en-US" sz="2400" b="1">
                <a:solidFill>
                  <a:schemeClr val="tx1">
                    <a:lumMod val="75000"/>
                    <a:lumOff val="25000"/>
                  </a:schemeClr>
                </a:solidFill>
                <a:latin typeface="+mj-lt"/>
              </a:rPr>
              <a:t>Home Access Center</a:t>
            </a:r>
            <a:r>
              <a:rPr lang="en-US" altLang="en-US" sz="2400">
                <a:solidFill>
                  <a:schemeClr val="tx1">
                    <a:lumMod val="75000"/>
                    <a:lumOff val="25000"/>
                  </a:schemeClr>
                </a:solidFill>
                <a:latin typeface="+mj-lt"/>
              </a:rPr>
              <a:t> - (Grades on the website</a:t>
            </a:r>
            <a:r>
              <a:rPr lang="en-US" altLang="en-US" sz="2400">
                <a:latin typeface="+mj-lt"/>
              </a:rPr>
              <a:t>)</a:t>
            </a:r>
          </a:p>
          <a:p>
            <a:pPr marL="91440" indent="-91440">
              <a:defRPr/>
            </a:pPr>
            <a:r>
              <a:rPr lang="en-US" altLang="en-US" sz="2400">
                <a:solidFill>
                  <a:schemeClr val="tx1">
                    <a:lumMod val="75000"/>
                    <a:lumOff val="25000"/>
                  </a:schemeClr>
                </a:solidFill>
                <a:latin typeface="+mj-lt"/>
              </a:rPr>
              <a:t>Newsletter-Placed on grade level website (by Sunday, often earlier)</a:t>
            </a:r>
            <a:endParaRPr>
              <a:solidFill>
                <a:srgbClr val="000000"/>
              </a:solidFill>
              <a:latin typeface="+mj-lt"/>
            </a:endParaRPr>
          </a:p>
          <a:p>
            <a:pPr marL="91440" indent="-91440" eaLnBrk="1" fontAlgn="auto" hangingPunct="1">
              <a:spcAft>
                <a:spcPts val="0"/>
              </a:spcAft>
              <a:buFont typeface="Wingdings 3" charset="2"/>
              <a:buChar char=""/>
              <a:defRPr/>
            </a:pPr>
            <a:r>
              <a:rPr lang="en-US" altLang="en-US" sz="2400" u="sng">
                <a:solidFill>
                  <a:schemeClr val="tx1">
                    <a:lumMod val="75000"/>
                    <a:lumOff val="25000"/>
                  </a:schemeClr>
                </a:solidFill>
                <a:latin typeface="+mj-lt"/>
              </a:rPr>
              <a:t>www.rnefourthgrade.weebly.</a:t>
            </a:r>
            <a:r>
              <a:rPr lang="en-US" altLang="en-US" sz="2400" u="sng">
                <a:latin typeface="+mj-lt"/>
              </a:rPr>
              <a:t>com</a:t>
            </a:r>
            <a:endParaRPr u="sng">
              <a:solidFill>
                <a:srgbClr val="000000"/>
              </a:solidFill>
              <a:latin typeface="+mj-lt"/>
            </a:endParaRPr>
          </a:p>
          <a:p>
            <a:pPr marL="0" indent="0" eaLnBrk="1" fontAlgn="auto" hangingPunct="1">
              <a:spcAft>
                <a:spcPts val="0"/>
              </a:spcAft>
              <a:buNone/>
              <a:defRPr/>
            </a:pPr>
            <a:endParaRPr lang="en-US" altLang="en-US">
              <a:solidFill>
                <a:schemeClr val="tx1">
                  <a:lumMod val="75000"/>
                  <a:lumOff val="25000"/>
                </a:schemeClr>
              </a:solidFill>
            </a:endParaRPr>
          </a:p>
          <a:p>
            <a:pPr marL="457200" lvl="1" indent="0" eaLnBrk="1" fontAlgn="auto" hangingPunct="1">
              <a:spcAft>
                <a:spcPts val="0"/>
              </a:spcAft>
              <a:buNone/>
              <a:defRPr/>
            </a:pPr>
            <a:endParaRPr lang="en-US" altLang="en-US">
              <a:solidFill>
                <a:schemeClr val="tx1">
                  <a:lumMod val="75000"/>
                  <a:lumOff val="25000"/>
                </a:schemeClr>
              </a:solidFill>
            </a:endParaRPr>
          </a:p>
          <a:p>
            <a:pPr marL="264795" lvl="1" indent="-137160" eaLnBrk="1" fontAlgn="auto" hangingPunct="1">
              <a:spcAft>
                <a:spcPts val="0"/>
              </a:spcAft>
              <a:buNone/>
              <a:defRPr/>
            </a:pPr>
            <a:endParaRPr lang="en-US" altLang="en-US">
              <a:solidFill>
                <a:schemeClr val="tx1">
                  <a:lumMod val="75000"/>
                  <a:lumOff val="25000"/>
                </a:schemeClr>
              </a:solidFill>
            </a:endParaRPr>
          </a:p>
        </p:txBody>
      </p:sp>
      <p:pic>
        <p:nvPicPr>
          <p:cNvPr id="8196" name="Picture 4" descr="j0300520"/>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1"/>
            <a:ext cx="205740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907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www.rnefourthgrade.weebly.com</a:t>
            </a:r>
          </a:p>
        </p:txBody>
      </p:sp>
      <p:sp>
        <p:nvSpPr>
          <p:cNvPr id="3" name="Content Placeholder 2"/>
          <p:cNvSpPr>
            <a:spLocks noGrp="1"/>
          </p:cNvSpPr>
          <p:nvPr>
            <p:ph idx="1"/>
            <p:extLst/>
          </p:nvPr>
        </p:nvSpPr>
        <p:spPr/>
        <p:txBody>
          <a:bodyPr vert="horz" lIns="91440" tIns="45720" rIns="91440" bIns="45720" rtlCol="0" anchor="t">
            <a:normAutofit/>
          </a:bodyPr>
          <a:lstStyle/>
          <a:p>
            <a:r>
              <a:rPr lang="en-US" sz="3200">
                <a:latin typeface="Bookman Old Style"/>
              </a:rPr>
              <a:t>Weekly Newsletters</a:t>
            </a:r>
          </a:p>
          <a:p>
            <a:r>
              <a:rPr lang="en-US" sz="3200">
                <a:latin typeface="Bookman Old Style"/>
              </a:rPr>
              <a:t>Math Unit letters</a:t>
            </a:r>
          </a:p>
          <a:p>
            <a:r>
              <a:rPr lang="en-US" sz="3200">
                <a:latin typeface="Bookman Old Style"/>
              </a:rPr>
              <a:t>Writing Information</a:t>
            </a:r>
          </a:p>
          <a:p>
            <a:r>
              <a:rPr lang="en-US" sz="3200">
                <a:latin typeface="Bookman Old Style"/>
              </a:rPr>
              <a:t>Important Dates and Information</a:t>
            </a:r>
          </a:p>
          <a:p>
            <a:r>
              <a:rPr lang="en-US" sz="3200">
                <a:latin typeface="Bookman Old Style"/>
              </a:rPr>
              <a:t>Additional Resources</a:t>
            </a:r>
          </a:p>
        </p:txBody>
      </p:sp>
    </p:spTree>
    <p:extLst>
      <p:ext uri="{BB962C8B-B14F-4D97-AF65-F5344CB8AC3E}">
        <p14:creationId xmlns:p14="http://schemas.microsoft.com/office/powerpoint/2010/main" val="3632336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a:t>Specials</a:t>
            </a:r>
          </a:p>
        </p:txBody>
      </p:sp>
      <p:sp>
        <p:nvSpPr>
          <p:cNvPr id="18435" name="Rectangle 3"/>
          <p:cNvSpPr>
            <a:spLocks noGrp="1" noChangeArrowheads="1"/>
          </p:cNvSpPr>
          <p:nvPr>
            <p:ph type="body" sz="half" idx="1"/>
            <p:extLst/>
          </p:nvPr>
        </p:nvSpPr>
        <p:spPr>
          <a:xfrm>
            <a:off x="1162456" y="1752600"/>
            <a:ext cx="4974819" cy="3962400"/>
          </a:xfrm>
        </p:spPr>
        <p:txBody>
          <a:bodyPr vert="horz" lIns="91440" tIns="45720" rIns="91440" bIns="45720" rtlCol="0" anchor="t">
            <a:noAutofit/>
          </a:bodyPr>
          <a:lstStyle/>
          <a:p>
            <a:pPr marL="91440" indent="-91440" eaLnBrk="1" fontAlgn="auto" hangingPunct="1">
              <a:spcAft>
                <a:spcPts val="0"/>
              </a:spcAft>
              <a:buFont typeface="Wingdings 3" charset="2"/>
              <a:buChar char=""/>
              <a:defRPr/>
            </a:pPr>
            <a:r>
              <a:rPr lang="en-US" sz="3200" b="1" dirty="0">
                <a:solidFill>
                  <a:schemeClr val="tx1"/>
                </a:solidFill>
                <a:latin typeface="+mj-lt"/>
              </a:rPr>
              <a:t>PE-Wear appropriate footwear on PE Days</a:t>
            </a:r>
          </a:p>
          <a:p>
            <a:pPr marL="91440" indent="-91440" eaLnBrk="1" fontAlgn="auto" hangingPunct="1">
              <a:spcAft>
                <a:spcPts val="0"/>
              </a:spcAft>
              <a:buFont typeface="Wingdings 3" charset="2"/>
              <a:buChar char=""/>
              <a:defRPr/>
            </a:pPr>
            <a:r>
              <a:rPr lang="en-US" sz="3200" b="1" dirty="0">
                <a:solidFill>
                  <a:schemeClr val="tx1"/>
                </a:solidFill>
                <a:latin typeface="+mj-lt"/>
              </a:rPr>
              <a:t>Art</a:t>
            </a:r>
          </a:p>
          <a:p>
            <a:pPr marL="91440" indent="-91440" eaLnBrk="1" fontAlgn="auto" hangingPunct="1">
              <a:spcAft>
                <a:spcPts val="0"/>
              </a:spcAft>
              <a:buFont typeface="Wingdings 3" charset="2"/>
              <a:buChar char=""/>
              <a:defRPr/>
            </a:pPr>
            <a:r>
              <a:rPr lang="en-US" sz="3200" b="1" dirty="0">
                <a:solidFill>
                  <a:schemeClr val="tx1"/>
                </a:solidFill>
                <a:latin typeface="+mj-lt"/>
              </a:rPr>
              <a:t>Music</a:t>
            </a:r>
          </a:p>
          <a:p>
            <a:pPr marL="91440" indent="-91440" eaLnBrk="1" fontAlgn="auto" hangingPunct="1">
              <a:spcAft>
                <a:spcPts val="0"/>
              </a:spcAft>
              <a:buFont typeface="Wingdings 3" charset="2"/>
              <a:buChar char=""/>
              <a:defRPr/>
            </a:pPr>
            <a:r>
              <a:rPr lang="en-US" sz="3200" b="1" dirty="0">
                <a:solidFill>
                  <a:schemeClr val="tx1"/>
                </a:solidFill>
                <a:latin typeface="+mj-lt"/>
              </a:rPr>
              <a:t>Science Lab</a:t>
            </a:r>
          </a:p>
          <a:p>
            <a:pPr marL="91440" indent="-91440" eaLnBrk="1" fontAlgn="auto" hangingPunct="1">
              <a:spcAft>
                <a:spcPts val="0"/>
              </a:spcAft>
              <a:buFont typeface="Wingdings 3" charset="2"/>
              <a:buChar char=""/>
              <a:defRPr/>
            </a:pPr>
            <a:r>
              <a:rPr lang="en-US" sz="3200" b="1" dirty="0">
                <a:solidFill>
                  <a:schemeClr val="tx1"/>
                </a:solidFill>
                <a:latin typeface="+mj-lt"/>
              </a:rPr>
              <a:t>Media Center</a:t>
            </a:r>
          </a:p>
          <a:p>
            <a:pPr marL="0" indent="0" eaLnBrk="1" fontAlgn="auto" hangingPunct="1">
              <a:spcAft>
                <a:spcPts val="0"/>
              </a:spcAft>
              <a:buNone/>
              <a:defRPr/>
            </a:pPr>
            <a:endParaRPr lang="en-US" sz="2400" b="1" dirty="0">
              <a:solidFill>
                <a:srgbClr val="008000"/>
              </a:solidFill>
              <a:latin typeface="Comic Sans MS" pitchFamily="66" charset="0"/>
            </a:endParaRPr>
          </a:p>
          <a:p>
            <a:pPr marL="0" indent="0" eaLnBrk="1" fontAlgn="auto" hangingPunct="1">
              <a:spcAft>
                <a:spcPts val="0"/>
              </a:spcAft>
              <a:buNone/>
              <a:defRPr/>
            </a:pPr>
            <a:endParaRPr lang="en-US" sz="2400" b="1" dirty="0">
              <a:solidFill>
                <a:srgbClr val="008000"/>
              </a:solidFill>
              <a:latin typeface="Comic Sans MS" pitchFamily="66" charset="0"/>
            </a:endParaRPr>
          </a:p>
          <a:p>
            <a:pPr marL="0" indent="0" eaLnBrk="1" fontAlgn="auto" hangingPunct="1">
              <a:spcAft>
                <a:spcPts val="0"/>
              </a:spcAft>
              <a:buNone/>
              <a:defRPr/>
            </a:pPr>
            <a:endParaRPr lang="en-US" sz="2400" dirty="0">
              <a:solidFill>
                <a:srgbClr val="008000"/>
              </a:solidFill>
              <a:latin typeface="Comic Sans MS" pitchFamily="66" charset="0"/>
            </a:endParaRPr>
          </a:p>
        </p:txBody>
      </p:sp>
      <p:pic>
        <p:nvPicPr>
          <p:cNvPr id="17412" name="Online Image Placeholder 2"/>
          <p:cNvPicPr>
            <a:picLocks noGrp="1" noChangeAspect="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538913" y="2362201"/>
            <a:ext cx="3262312" cy="3724275"/>
          </a:xfrm>
        </p:spPr>
      </p:pic>
    </p:spTree>
    <p:extLst>
      <p:ext uri="{BB962C8B-B14F-4D97-AF65-F5344CB8AC3E}">
        <p14:creationId xmlns:p14="http://schemas.microsoft.com/office/powerpoint/2010/main" val="297340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2347913" y="381000"/>
            <a:ext cx="7924800" cy="1143000"/>
          </a:xfrm>
        </p:spPr>
        <p:txBody>
          <a:bodyPr/>
          <a:lstStyle/>
          <a:p>
            <a:pPr eaLnBrk="1" hangingPunct="1"/>
            <a:r>
              <a:rPr lang="en-US" altLang="en-US"/>
              <a:t>Transportation</a:t>
            </a:r>
          </a:p>
        </p:txBody>
      </p:sp>
      <p:sp>
        <p:nvSpPr>
          <p:cNvPr id="17411" name="Rectangle 4"/>
          <p:cNvSpPr>
            <a:spLocks noGrp="1" noChangeArrowheads="1"/>
          </p:cNvSpPr>
          <p:nvPr>
            <p:ph type="body" sz="half" idx="1"/>
            <p:extLst/>
          </p:nvPr>
        </p:nvSpPr>
        <p:spPr>
          <a:xfrm>
            <a:off x="1275945" y="1371600"/>
            <a:ext cx="5505855" cy="5257800"/>
          </a:xfrm>
        </p:spPr>
        <p:txBody>
          <a:bodyPr vert="horz" lIns="91440" tIns="45720" rIns="91440" bIns="45720" rtlCol="0" anchor="t">
            <a:normAutofit/>
          </a:bodyPr>
          <a:lstStyle/>
          <a:p>
            <a:pPr>
              <a:defRPr/>
            </a:pPr>
            <a:r>
              <a:rPr lang="en-US" altLang="en-US" sz="2800">
                <a:solidFill>
                  <a:schemeClr val="tx1">
                    <a:lumMod val="75000"/>
                    <a:lumOff val="25000"/>
                  </a:schemeClr>
                </a:solidFill>
                <a:latin typeface="+mj-lt"/>
              </a:rPr>
              <a:t>We MUST have any changes in transportation </a:t>
            </a:r>
            <a:r>
              <a:rPr lang="en-US" altLang="en-US" sz="2800" b="1" u="sng">
                <a:solidFill>
                  <a:schemeClr val="tx1">
                    <a:lumMod val="75000"/>
                    <a:lumOff val="25000"/>
                  </a:schemeClr>
                </a:solidFill>
                <a:latin typeface="+mj-lt"/>
              </a:rPr>
              <a:t>in writing</a:t>
            </a:r>
            <a:r>
              <a:rPr lang="en-US" altLang="en-US" sz="2800">
                <a:solidFill>
                  <a:schemeClr val="tx1">
                    <a:lumMod val="75000"/>
                    <a:lumOff val="25000"/>
                  </a:schemeClr>
                </a:solidFill>
                <a:latin typeface="+mj-lt"/>
              </a:rPr>
              <a:t> with parent signature.</a:t>
            </a:r>
            <a:r>
              <a:rPr lang="en-US" altLang="en-US" sz="2800">
                <a:latin typeface="+mj-lt"/>
              </a:rPr>
              <a:t> </a:t>
            </a:r>
            <a:r>
              <a:rPr lang="en-US" altLang="en-US" sz="2800">
                <a:solidFill>
                  <a:schemeClr val="tx1">
                    <a:lumMod val="75000"/>
                    <a:lumOff val="25000"/>
                  </a:schemeClr>
                </a:solidFill>
                <a:latin typeface="+mj-lt"/>
              </a:rPr>
              <a:t> This is for the safety of your child!</a:t>
            </a:r>
          </a:p>
          <a:p>
            <a:pPr eaLnBrk="1" fontAlgn="auto" hangingPunct="1">
              <a:spcAft>
                <a:spcPts val="0"/>
              </a:spcAft>
              <a:buFont typeface="Wingdings 3" charset="2"/>
              <a:buChar char=""/>
              <a:defRPr/>
            </a:pPr>
            <a:r>
              <a:rPr lang="en-US" altLang="en-US" sz="2800">
                <a:solidFill>
                  <a:schemeClr val="tx1">
                    <a:lumMod val="75000"/>
                    <a:lumOff val="25000"/>
                  </a:schemeClr>
                </a:solidFill>
                <a:latin typeface="+mj-lt"/>
              </a:rPr>
              <a:t>Do not email transportation changes.</a:t>
            </a:r>
          </a:p>
          <a:p>
            <a:pPr eaLnBrk="1" fontAlgn="auto" hangingPunct="1">
              <a:spcAft>
                <a:spcPts val="0"/>
              </a:spcAft>
              <a:buFont typeface="Wingdings 3" charset="2"/>
              <a:buChar char=""/>
              <a:defRPr/>
            </a:pPr>
            <a:r>
              <a:rPr lang="en-US" altLang="en-US" sz="2800">
                <a:solidFill>
                  <a:schemeClr val="tx1">
                    <a:lumMod val="75000"/>
                    <a:lumOff val="25000"/>
                  </a:schemeClr>
                </a:solidFill>
                <a:latin typeface="+mj-lt"/>
              </a:rPr>
              <a:t>Please be specific on who is picking up your child.  First and last names.</a:t>
            </a:r>
          </a:p>
          <a:p>
            <a:pPr eaLnBrk="1" fontAlgn="auto" hangingPunct="1">
              <a:spcAft>
                <a:spcPts val="0"/>
              </a:spcAft>
              <a:buFont typeface="Wingdings 3" charset="2"/>
              <a:buChar char=""/>
              <a:defRPr/>
            </a:pPr>
            <a:r>
              <a:rPr lang="en-US" altLang="en-US" sz="2800">
                <a:solidFill>
                  <a:schemeClr val="tx1">
                    <a:lumMod val="75000"/>
                    <a:lumOff val="25000"/>
                  </a:schemeClr>
                </a:solidFill>
                <a:latin typeface="+mj-lt"/>
              </a:rPr>
              <a:t>Include how they usually go home.</a:t>
            </a:r>
            <a:endParaRPr lang="en-US" altLang="en-US" sz="2800">
              <a:solidFill>
                <a:schemeClr val="tx1">
                  <a:lumMod val="75000"/>
                  <a:lumOff val="25000"/>
                </a:schemeClr>
              </a:solidFill>
              <a:latin typeface="Comic Sans MS" panose="030F0702030302020204" pitchFamily="66" charset="0"/>
            </a:endParaRPr>
          </a:p>
          <a:p>
            <a:pPr eaLnBrk="1" fontAlgn="auto" hangingPunct="1">
              <a:spcAft>
                <a:spcPts val="0"/>
              </a:spcAft>
              <a:buNone/>
              <a:defRPr/>
            </a:pPr>
            <a:endParaRPr lang="en-US" altLang="en-US" b="1">
              <a:solidFill>
                <a:schemeClr val="tx1">
                  <a:lumMod val="75000"/>
                  <a:lumOff val="25000"/>
                </a:schemeClr>
              </a:solidFill>
              <a:latin typeface="Comic Sans MS" panose="030F0702030302020204" pitchFamily="66" charset="0"/>
            </a:endParaRPr>
          </a:p>
        </p:txBody>
      </p:sp>
      <p:pic>
        <p:nvPicPr>
          <p:cNvPr id="11268" name="Picture 6" descr="j0183328"/>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7011989" y="2800350"/>
            <a:ext cx="2765425" cy="2446338"/>
          </a:xfrm>
        </p:spPr>
      </p:pic>
    </p:spTree>
    <p:extLst>
      <p:ext uri="{BB962C8B-B14F-4D97-AF65-F5344CB8AC3E}">
        <p14:creationId xmlns:p14="http://schemas.microsoft.com/office/powerpoint/2010/main" val="2977169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extLst/>
          </p:nvPr>
        </p:nvSpPr>
        <p:spPr>
          <a:xfrm>
            <a:off x="1590675" y="1552575"/>
            <a:ext cx="6961018" cy="5389562"/>
          </a:xfrm>
        </p:spPr>
        <p:txBody>
          <a:bodyPr/>
          <a:lstStyle/>
          <a:p>
            <a:pPr algn="ctr"/>
            <a:br>
              <a:rPr lang="en-US">
                <a:solidFill>
                  <a:schemeClr val="tx1"/>
                </a:solidFill>
                <a:latin typeface="+mj-ea"/>
                <a:cs typeface="+mj-ea"/>
              </a:rPr>
            </a:br>
            <a:r>
              <a:rPr lang="en-US" altLang="en-US">
                <a:latin typeface="Calibri" panose="020F0502020204030204" pitchFamily="34" charset="0"/>
              </a:rPr>
              <a:t>VOLUNTEER</a:t>
            </a:r>
            <a:br>
              <a:rPr lang="en-US">
                <a:solidFill>
                  <a:schemeClr val="tx1"/>
                </a:solidFill>
                <a:latin typeface="+mj-ea"/>
                <a:cs typeface="+mj-ea"/>
              </a:rPr>
            </a:br>
            <a:br>
              <a:rPr lang="en-US">
                <a:solidFill>
                  <a:schemeClr val="tx1"/>
                </a:solidFill>
                <a:latin typeface="+mj-ea"/>
                <a:cs typeface="+mj-ea"/>
              </a:rPr>
            </a:br>
            <a:r>
              <a:rPr lang="en-US" altLang="en-US" sz="2200">
                <a:solidFill>
                  <a:schemeClr val="tx1"/>
                </a:solidFill>
              </a:rPr>
              <a:t>Fulton County’s policy for anyone volunteering  anywhere within the school; classroom, Media Center, or on field trips is all volunteers must complete the </a:t>
            </a:r>
            <a:r>
              <a:rPr lang="en-US" altLang="en-US" sz="2200" u="sng">
                <a:solidFill>
                  <a:schemeClr val="tx1"/>
                </a:solidFill>
                <a:hlinkClick r:id="rId2"/>
              </a:rPr>
              <a:t>Child Abuse Reporting Protocol for Volunteers</a:t>
            </a:r>
            <a:r>
              <a:rPr lang="en-US" altLang="en-US" sz="2200">
                <a:solidFill>
                  <a:schemeClr val="tx1"/>
                </a:solidFill>
              </a:rPr>
              <a:t> slideshow. This must be done prior to you arriving at the school. The protocol only takes minutes but it can take up to 48 hours for your registration to be completely processed by Fulton County. Once you receive confirmation that the registration is complete, you will only then be able to volunteer at Roswell North.</a:t>
            </a:r>
            <a:br>
              <a:rPr lang="en-US">
                <a:solidFill>
                  <a:schemeClr val="tx1"/>
                </a:solidFill>
                <a:latin typeface="+mj-ea"/>
                <a:cs typeface="+mj-ea"/>
              </a:rPr>
            </a:br>
            <a:r>
              <a:rPr lang="en-US" altLang="en-US" sz="2200" b="1" u="sng">
                <a:solidFill>
                  <a:schemeClr val="tx1"/>
                </a:solidFill>
              </a:rPr>
              <a:t>MUST BE COMPLETED EVERY YEAR</a:t>
            </a:r>
            <a:r>
              <a:rPr lang="en-US" altLang="en-US" sz="2200" b="1">
                <a:solidFill>
                  <a:schemeClr val="tx1"/>
                </a:solidFill>
              </a:rPr>
              <a:t>!</a:t>
            </a:r>
            <a:br>
              <a:rPr lang="en-US">
                <a:solidFill>
                  <a:schemeClr val="tx1"/>
                </a:solidFill>
                <a:latin typeface="+mj-ea"/>
                <a:cs typeface="+mj-ea"/>
              </a:rPr>
            </a:br>
            <a:br>
              <a:rPr lang="en-US">
                <a:solidFill>
                  <a:schemeClr val="tx1"/>
                </a:solidFill>
                <a:latin typeface="+mj-ea"/>
                <a:cs typeface="+mj-ea"/>
              </a:rPr>
            </a:br>
            <a:endParaRPr lang="en-US" altLang="en-US" sz="2100">
              <a:solidFill>
                <a:schemeClr val="tx1"/>
              </a:solidFill>
              <a:latin typeface="Calibri" panose="020F0502020204030204" pitchFamily="34" charset="0"/>
            </a:endParaRPr>
          </a:p>
        </p:txBody>
      </p:sp>
    </p:spTree>
    <p:extLst>
      <p:ext uri="{BB962C8B-B14F-4D97-AF65-F5344CB8AC3E}">
        <p14:creationId xmlns:p14="http://schemas.microsoft.com/office/powerpoint/2010/main" val="104895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algn="ctr" eaLnBrk="1" hangingPunct="1"/>
            <a:r>
              <a:rPr lang="en-US" altLang="en-US"/>
              <a:t>Fourth Grade Schedule</a:t>
            </a:r>
          </a:p>
        </p:txBody>
      </p:sp>
      <p:sp>
        <p:nvSpPr>
          <p:cNvPr id="15363" name="Rectangle 3"/>
          <p:cNvSpPr>
            <a:spLocks noGrp="1" noChangeArrowheads="1"/>
          </p:cNvSpPr>
          <p:nvPr>
            <p:ph idx="1"/>
            <p:extLst/>
          </p:nvPr>
        </p:nvSpPr>
        <p:spPr>
          <a:xfrm>
            <a:off x="2133600" y="1371600"/>
            <a:ext cx="6477000" cy="5029200"/>
          </a:xfrm>
        </p:spPr>
        <p:txBody>
          <a:bodyPr vert="horz" lIns="91440" tIns="45720" rIns="91440" bIns="45720" rtlCol="0" anchor="t">
            <a:normAutofit/>
          </a:bodyPr>
          <a:lstStyle/>
          <a:p>
            <a:pPr eaLnBrk="1" hangingPunct="1"/>
            <a:r>
              <a:rPr lang="en-US" altLang="en-US" sz="2400" dirty="0"/>
              <a:t>7:40  -  7:45      Announcements</a:t>
            </a:r>
          </a:p>
          <a:p>
            <a:r>
              <a:rPr lang="en-US" altLang="en-US" sz="2400" dirty="0"/>
              <a:t>7:45  -  8:45	   Writing 	</a:t>
            </a:r>
          </a:p>
          <a:p>
            <a:pPr eaLnBrk="1" hangingPunct="1"/>
            <a:r>
              <a:rPr lang="en-US" altLang="en-US" sz="2400" dirty="0"/>
              <a:t>8:45 -   9:45      Block 1</a:t>
            </a:r>
          </a:p>
          <a:p>
            <a:r>
              <a:rPr lang="en-US" altLang="en-US" sz="2400" dirty="0"/>
              <a:t>9:45  –  10:15 	   Recess</a:t>
            </a:r>
          </a:p>
          <a:p>
            <a:pPr eaLnBrk="1" hangingPunct="1"/>
            <a:r>
              <a:rPr lang="en-US" altLang="en-US" sz="2400" dirty="0"/>
              <a:t>10:15 – 11:00 	   Specials</a:t>
            </a:r>
          </a:p>
          <a:p>
            <a:r>
              <a:rPr lang="en-US" altLang="en-US" sz="2400" dirty="0"/>
              <a:t>11:05 – 12:05    Block 2</a:t>
            </a:r>
          </a:p>
          <a:p>
            <a:r>
              <a:rPr lang="en-US" altLang="en-US" sz="2400" dirty="0"/>
              <a:t>12:05 - 12:40    Lunch</a:t>
            </a:r>
          </a:p>
          <a:p>
            <a:r>
              <a:rPr lang="en-US" altLang="en-US" sz="2400" dirty="0"/>
              <a:t>12:45 -  1:45     Block 3</a:t>
            </a:r>
          </a:p>
          <a:p>
            <a:pPr eaLnBrk="1" hangingPunct="1"/>
            <a:r>
              <a:rPr lang="en-US" altLang="en-US" sz="2400" dirty="0"/>
              <a:t>1:45   - 2:15     BEAR TIME</a:t>
            </a:r>
          </a:p>
          <a:p>
            <a:pPr eaLnBrk="1" hangingPunct="1"/>
            <a:r>
              <a:rPr lang="en-US" altLang="en-US" sz="2400" dirty="0"/>
              <a:t>2:20                 Dismissal</a:t>
            </a:r>
          </a:p>
          <a:p>
            <a:pPr eaLnBrk="1" hangingPunct="1"/>
            <a:endParaRPr lang="en-US" altLang="en-US" sz="2000" dirty="0"/>
          </a:p>
          <a:p>
            <a:pPr eaLnBrk="1" hangingPunct="1"/>
            <a:endParaRPr lang="en-US" altLang="en-US" sz="2000" dirty="0"/>
          </a:p>
        </p:txBody>
      </p:sp>
      <p:pic>
        <p:nvPicPr>
          <p:cNvPr id="1536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1930401"/>
            <a:ext cx="1663700" cy="164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0067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a:t>Raffle Tickets-Behavior Plan</a:t>
            </a:r>
          </a:p>
        </p:txBody>
      </p:sp>
      <p:sp>
        <p:nvSpPr>
          <p:cNvPr id="10243" name="Content Placeholder 2"/>
          <p:cNvSpPr>
            <a:spLocks noGrp="1"/>
          </p:cNvSpPr>
          <p:nvPr>
            <p:ph idx="1"/>
            <p:extLst/>
          </p:nvPr>
        </p:nvSpPr>
        <p:spPr/>
        <p:txBody>
          <a:bodyPr vert="horz" lIns="91440" tIns="45720" rIns="91440" bIns="45720" rtlCol="0" anchor="t">
            <a:normAutofit/>
          </a:bodyPr>
          <a:lstStyle/>
          <a:p>
            <a:pPr eaLnBrk="1" fontAlgn="auto" hangingPunct="1">
              <a:spcAft>
                <a:spcPts val="0"/>
              </a:spcAft>
              <a:buFont typeface="Wingdings 3" charset="2"/>
              <a:buChar char=""/>
              <a:defRPr/>
            </a:pPr>
            <a:r>
              <a:rPr lang="en-US" altLang="en-US" sz="2800" dirty="0">
                <a:solidFill>
                  <a:schemeClr val="tx1">
                    <a:lumMod val="75000"/>
                    <a:lumOff val="25000"/>
                  </a:schemeClr>
                </a:solidFill>
              </a:rPr>
              <a:t>Students earn Bear Bucks for doing the right thing.</a:t>
            </a:r>
          </a:p>
          <a:p>
            <a:pPr lvl="1" eaLnBrk="1" fontAlgn="auto" hangingPunct="1">
              <a:spcAft>
                <a:spcPts val="0"/>
              </a:spcAft>
              <a:buFont typeface="Wingdings 3" charset="2"/>
              <a:buChar char=""/>
              <a:defRPr/>
            </a:pPr>
            <a:r>
              <a:rPr lang="en-US" altLang="en-US" sz="2800" dirty="0">
                <a:solidFill>
                  <a:schemeClr val="tx1">
                    <a:lumMod val="75000"/>
                    <a:lumOff val="25000"/>
                  </a:schemeClr>
                </a:solidFill>
              </a:rPr>
              <a:t>Following Directions Quickly</a:t>
            </a:r>
          </a:p>
          <a:p>
            <a:pPr lvl="1" eaLnBrk="1" fontAlgn="auto" hangingPunct="1">
              <a:spcAft>
                <a:spcPts val="0"/>
              </a:spcAft>
              <a:buFont typeface="Wingdings 3" charset="2"/>
              <a:buChar char=""/>
              <a:defRPr/>
            </a:pPr>
            <a:r>
              <a:rPr lang="en-US" altLang="en-US" sz="2800" dirty="0">
                <a:solidFill>
                  <a:schemeClr val="tx1">
                    <a:lumMod val="75000"/>
                    <a:lumOff val="25000"/>
                  </a:schemeClr>
                </a:solidFill>
              </a:rPr>
              <a:t>Working Hard</a:t>
            </a:r>
          </a:p>
          <a:p>
            <a:pPr lvl="1" eaLnBrk="1" fontAlgn="auto" hangingPunct="1">
              <a:spcAft>
                <a:spcPts val="0"/>
              </a:spcAft>
              <a:buFont typeface="Wingdings 3" charset="2"/>
              <a:buChar char=""/>
              <a:defRPr/>
            </a:pPr>
            <a:r>
              <a:rPr lang="en-US" altLang="en-US" sz="2800" dirty="0">
                <a:solidFill>
                  <a:schemeClr val="tx1">
                    <a:lumMod val="75000"/>
                    <a:lumOff val="25000"/>
                  </a:schemeClr>
                </a:solidFill>
              </a:rPr>
              <a:t>Helping Others</a:t>
            </a:r>
          </a:p>
          <a:p>
            <a:pPr>
              <a:defRPr/>
            </a:pPr>
            <a:r>
              <a:rPr lang="en-US" altLang="en-US" sz="2800" dirty="0">
                <a:solidFill>
                  <a:schemeClr val="tx1">
                    <a:lumMod val="75000"/>
                    <a:lumOff val="25000"/>
                  </a:schemeClr>
                </a:solidFill>
              </a:rPr>
              <a:t>Teachers do drawings for prizes</a:t>
            </a:r>
            <a:r>
              <a:rPr lang="en-US" altLang="en-US" sz="2800" dirty="0"/>
              <a:t> each week</a:t>
            </a:r>
            <a:endParaRPr lang="en-US" altLang="en-US" sz="2800" dirty="0">
              <a:solidFill>
                <a:schemeClr val="tx1">
                  <a:lumMod val="75000"/>
                  <a:lumOff val="25000"/>
                </a:schemeClr>
              </a:solidFill>
            </a:endParaRPr>
          </a:p>
          <a:p>
            <a:pPr marL="0" indent="0" eaLnBrk="1" fontAlgn="auto" hangingPunct="1">
              <a:spcAft>
                <a:spcPts val="0"/>
              </a:spcAft>
              <a:buNone/>
              <a:defRPr/>
            </a:pPr>
            <a:endParaRPr lang="en-US" altLang="en-US" dirty="0">
              <a:solidFill>
                <a:schemeClr val="tx1">
                  <a:lumMod val="75000"/>
                  <a:lumOff val="25000"/>
                </a:schemeClr>
              </a:solidFill>
            </a:endParaRPr>
          </a:p>
          <a:p>
            <a:pPr eaLnBrk="1" fontAlgn="auto" hangingPunct="1">
              <a:spcAft>
                <a:spcPts val="0"/>
              </a:spcAft>
              <a:buFont typeface="Wingdings 3" charset="2"/>
              <a:buChar char=""/>
              <a:defRPr/>
            </a:pPr>
            <a:endParaRPr lang="en-US" altLang="en-US" dirty="0">
              <a:solidFill>
                <a:schemeClr val="tx1">
                  <a:lumMod val="75000"/>
                  <a:lumOff val="25000"/>
                </a:schemeClr>
              </a:solidFill>
            </a:endParaRPr>
          </a:p>
        </p:txBody>
      </p:sp>
    </p:spTree>
    <p:extLst>
      <p:ext uri="{BB962C8B-B14F-4D97-AF65-F5344CB8AC3E}">
        <p14:creationId xmlns:p14="http://schemas.microsoft.com/office/powerpoint/2010/main" val="38197722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6398</TotalTime>
  <Words>336</Words>
  <Application>Microsoft Office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Bookman Old Style</vt:lpstr>
      <vt:lpstr>Calibri</vt:lpstr>
      <vt:lpstr>Century Schoolbook</vt:lpstr>
      <vt:lpstr>Comic Sans MS</vt:lpstr>
      <vt:lpstr>Garamond</vt:lpstr>
      <vt:lpstr>Trebuchet MS</vt:lpstr>
      <vt:lpstr>Wingdings 3</vt:lpstr>
      <vt:lpstr>Facet</vt:lpstr>
      <vt:lpstr>General Information</vt:lpstr>
      <vt:lpstr>Welcome</vt:lpstr>
      <vt:lpstr>Communication</vt:lpstr>
      <vt:lpstr>www.rnefourthgrade.weebly.com</vt:lpstr>
      <vt:lpstr>Specials</vt:lpstr>
      <vt:lpstr>Transportation</vt:lpstr>
      <vt:lpstr> VOLUNTEER  Fulton County’s policy for anyone volunteering  anywhere within the school; classroom, Media Center, or on field trips is all volunteers must complete the Child Abuse Reporting Protocol for Volunteers slideshow. This must be done prior to you arriving at the school. The protocol only takes minutes but it can take up to 48 hours for your registration to be completely processed by Fulton County. Once you receive confirmation that the registration is complete, you will only then be able to volunteer at Roswell North. MUST BE COMPLETED EVERY YEAR!  </vt:lpstr>
      <vt:lpstr>Fourth Grade Schedule</vt:lpstr>
      <vt:lpstr>Raffle Tickets-Behavior Plan</vt:lpstr>
      <vt:lpstr>Consequences</vt:lpstr>
      <vt:lpstr>PowerPoint Presentation</vt:lpstr>
      <vt:lpstr>How Can I Help My Child with Math?</vt:lpstr>
      <vt:lpstr>Homework</vt:lpstr>
      <vt:lpstr>Bottom Lines For Effective Writing Instruction</vt:lpstr>
      <vt:lpstr>PowerPoint Presentation</vt:lpstr>
      <vt:lpstr>PowerPoint Presentation</vt:lpstr>
      <vt:lpstr>Writing Grading Scale </vt:lpstr>
      <vt:lpstr>Georgia Milestones-Constructed Response Sample Question and Answer</vt:lpstr>
      <vt:lpstr>Georgia Milestones Sample Math Question.</vt:lpstr>
      <vt:lpstr>Fourth Grade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Information</dc:title>
  <cp:lastModifiedBy>Wesolowski, Michael</cp:lastModifiedBy>
  <cp:revision>9</cp:revision>
  <dcterms:modified xsi:type="dcterms:W3CDTF">2018-08-24T15:22:31Z</dcterms:modified>
</cp:coreProperties>
</file>