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sldIdLst>
    <p:sldId id="256" r:id="rId2"/>
    <p:sldId id="261" r:id="rId3"/>
    <p:sldId id="265" r:id="rId4"/>
    <p:sldId id="257" r:id="rId5"/>
    <p:sldId id="272" r:id="rId6"/>
    <p:sldId id="260" r:id="rId7"/>
    <p:sldId id="259" r:id="rId8"/>
    <p:sldId id="262" r:id="rId9"/>
    <p:sldId id="263" r:id="rId10"/>
    <p:sldId id="264" r:id="rId11"/>
    <p:sldId id="267" r:id="rId12"/>
    <p:sldId id="276" r:id="rId13"/>
    <p:sldId id="268" r:id="rId14"/>
    <p:sldId id="274" r:id="rId15"/>
    <p:sldId id="270" r:id="rId16"/>
    <p:sldId id="271" r:id="rId17"/>
    <p:sldId id="275" r:id="rId18"/>
    <p:sldId id="273"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264302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11037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971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1320466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638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2734623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1913580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92656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169573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7A58E-F670-48EC-A002-7F7E919F01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194027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7A58E-F670-48EC-A002-7F7E919F019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244996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57A58E-F670-48EC-A002-7F7E919F019A}"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308505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57A58E-F670-48EC-A002-7F7E919F019A}"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269561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7A58E-F670-48EC-A002-7F7E919F019A}"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87633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7A58E-F670-48EC-A002-7F7E919F019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12312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7A58E-F670-48EC-A002-7F7E919F019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3B3BD-6E75-4A91-B5DA-2DF092BA8816}" type="slidenum">
              <a:rPr lang="en-US" smtClean="0"/>
              <a:t>‹#›</a:t>
            </a:fld>
            <a:endParaRPr lang="en-US"/>
          </a:p>
        </p:txBody>
      </p:sp>
    </p:spTree>
    <p:extLst>
      <p:ext uri="{BB962C8B-B14F-4D97-AF65-F5344CB8AC3E}">
        <p14:creationId xmlns:p14="http://schemas.microsoft.com/office/powerpoint/2010/main" val="341548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57A58E-F670-48EC-A002-7F7E919F019A}" type="datetimeFigureOut">
              <a:rPr lang="en-US" smtClean="0"/>
              <a:t>8/22/2018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93B3BD-6E75-4A91-B5DA-2DF092BA8816}" type="slidenum">
              <a:rPr lang="en-US" smtClean="0"/>
              <a:t>‹#›</a:t>
            </a:fld>
            <a:endParaRPr lang="en-US"/>
          </a:p>
        </p:txBody>
      </p:sp>
    </p:spTree>
    <p:extLst>
      <p:ext uri="{BB962C8B-B14F-4D97-AF65-F5344CB8AC3E}">
        <p14:creationId xmlns:p14="http://schemas.microsoft.com/office/powerpoint/2010/main" val="27559030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schafera@fultonschool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csvolunteer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1867" y="180108"/>
            <a:ext cx="7766936" cy="1638243"/>
          </a:xfrm>
        </p:spPr>
        <p:txBody>
          <a:bodyPr/>
          <a:lstStyle/>
          <a:p>
            <a:pPr algn="ctr"/>
            <a:r>
              <a:rPr lang="en-US" dirty="0" smtClean="0">
                <a:latin typeface="DJ Doodlers" panose="00000400000000000000" pitchFamily="2" charset="0"/>
              </a:rPr>
              <a:t>Welcome to Curriculum Night</a:t>
            </a:r>
            <a:endParaRPr lang="en-US" dirty="0">
              <a:latin typeface="DJ Doodlers" panose="00000400000000000000" pitchFamily="2" charset="0"/>
            </a:endParaRPr>
          </a:p>
        </p:txBody>
      </p:sp>
      <p:sp>
        <p:nvSpPr>
          <p:cNvPr id="3" name="Subtitle 2"/>
          <p:cNvSpPr>
            <a:spLocks noGrp="1"/>
          </p:cNvSpPr>
          <p:nvPr>
            <p:ph type="subTitle" idx="1"/>
          </p:nvPr>
        </p:nvSpPr>
        <p:spPr>
          <a:xfrm>
            <a:off x="443345" y="2064327"/>
            <a:ext cx="10036003" cy="5023043"/>
          </a:xfrm>
        </p:spPr>
        <p:txBody>
          <a:bodyPr>
            <a:noAutofit/>
          </a:bodyPr>
          <a:lstStyle/>
          <a:p>
            <a:pPr algn="l"/>
            <a:r>
              <a:rPr lang="en-US" sz="3600" dirty="0" smtClean="0">
                <a:solidFill>
                  <a:schemeClr val="tx1"/>
                </a:solidFill>
                <a:latin typeface="DJ Doodlers" panose="00000400000000000000" pitchFamily="2" charset="0"/>
              </a:rPr>
              <a:t>1. Find </a:t>
            </a:r>
            <a:r>
              <a:rPr lang="en-US" sz="3600" dirty="0">
                <a:solidFill>
                  <a:schemeClr val="tx1"/>
                </a:solidFill>
                <a:latin typeface="DJ Doodlers" panose="00000400000000000000" pitchFamily="2" charset="0"/>
              </a:rPr>
              <a:t>your child’s </a:t>
            </a:r>
            <a:r>
              <a:rPr lang="en-US" sz="3600" dirty="0" smtClean="0">
                <a:solidFill>
                  <a:schemeClr val="tx1"/>
                </a:solidFill>
                <a:latin typeface="DJ Doodlers" panose="00000400000000000000" pitchFamily="2" charset="0"/>
              </a:rPr>
              <a:t>seat</a:t>
            </a:r>
            <a:endParaRPr lang="en-US" sz="3600" dirty="0">
              <a:solidFill>
                <a:schemeClr val="tx1"/>
              </a:solidFill>
              <a:latin typeface="DJ Doodlers" panose="00000400000000000000" pitchFamily="2" charset="0"/>
            </a:endParaRPr>
          </a:p>
          <a:p>
            <a:pPr algn="l"/>
            <a:r>
              <a:rPr lang="en-US" sz="3600" dirty="0" smtClean="0">
                <a:solidFill>
                  <a:schemeClr val="tx1"/>
                </a:solidFill>
                <a:latin typeface="DJ Doodlers" panose="00000400000000000000" pitchFamily="2" charset="0"/>
              </a:rPr>
              <a:t>2. Please make </a:t>
            </a:r>
            <a:r>
              <a:rPr lang="en-US" sz="3600" dirty="0">
                <a:solidFill>
                  <a:schemeClr val="tx1"/>
                </a:solidFill>
                <a:latin typeface="DJ Doodlers" panose="00000400000000000000" pitchFamily="2" charset="0"/>
              </a:rPr>
              <a:t>any changes in </a:t>
            </a:r>
            <a:r>
              <a:rPr lang="en-US" sz="3600" u="sng" dirty="0" smtClean="0">
                <a:solidFill>
                  <a:srgbClr val="FF0000"/>
                </a:solidFill>
                <a:latin typeface="DJ Doodlers" panose="00000400000000000000" pitchFamily="2" charset="0"/>
              </a:rPr>
              <a:t>red pen </a:t>
            </a:r>
            <a:r>
              <a:rPr lang="en-US" sz="3600" dirty="0">
                <a:solidFill>
                  <a:schemeClr val="tx1"/>
                </a:solidFill>
                <a:latin typeface="DJ Doodlers" panose="00000400000000000000" pitchFamily="2" charset="0"/>
              </a:rPr>
              <a:t>to your information </a:t>
            </a:r>
            <a:r>
              <a:rPr lang="en-US" sz="3600" dirty="0" smtClean="0">
                <a:solidFill>
                  <a:schemeClr val="tx1"/>
                </a:solidFill>
                <a:latin typeface="DJ Doodlers" panose="00000400000000000000" pitchFamily="2" charset="0"/>
              </a:rPr>
              <a:t>form –give the form to me </a:t>
            </a:r>
            <a:r>
              <a:rPr lang="en-US" sz="3600" dirty="0">
                <a:solidFill>
                  <a:schemeClr val="tx1"/>
                </a:solidFill>
                <a:latin typeface="DJ Doodlers" panose="00000400000000000000" pitchFamily="2" charset="0"/>
              </a:rPr>
              <a:t>before you leave</a:t>
            </a:r>
          </a:p>
          <a:p>
            <a:pPr algn="l"/>
            <a:r>
              <a:rPr lang="en-US" sz="3600" dirty="0" smtClean="0">
                <a:solidFill>
                  <a:schemeClr val="tx1"/>
                </a:solidFill>
                <a:latin typeface="DJ Doodlers" panose="00000400000000000000" pitchFamily="2" charset="0"/>
              </a:rPr>
              <a:t>3. The yellow and purple flyers are for you to keep</a:t>
            </a:r>
            <a:endParaRPr lang="en-US" sz="3600" dirty="0">
              <a:solidFill>
                <a:schemeClr val="tx1"/>
              </a:solidFill>
              <a:latin typeface="DJ Doodlers" panose="00000400000000000000" pitchFamily="2" charset="0"/>
            </a:endParaRPr>
          </a:p>
          <a:p>
            <a:pPr algn="l"/>
            <a:r>
              <a:rPr lang="en-US" sz="3600" dirty="0" smtClean="0">
                <a:solidFill>
                  <a:schemeClr val="tx1"/>
                </a:solidFill>
                <a:latin typeface="DJ Doodlers" panose="00000400000000000000" pitchFamily="2" charset="0"/>
              </a:rPr>
              <a:t>4. Write </a:t>
            </a:r>
            <a:r>
              <a:rPr lang="en-US" sz="3600" dirty="0">
                <a:solidFill>
                  <a:schemeClr val="tx1"/>
                </a:solidFill>
                <a:latin typeface="DJ Doodlers" panose="00000400000000000000" pitchFamily="2" charset="0"/>
              </a:rPr>
              <a:t>a note to your </a:t>
            </a:r>
            <a:r>
              <a:rPr lang="en-US" sz="3600" dirty="0" smtClean="0">
                <a:solidFill>
                  <a:schemeClr val="tx1"/>
                </a:solidFill>
                <a:latin typeface="DJ Doodlers" panose="00000400000000000000" pitchFamily="2" charset="0"/>
              </a:rPr>
              <a:t>child and leave it IN their desk</a:t>
            </a:r>
            <a:endParaRPr lang="en-US" sz="3600" b="1" dirty="0" smtClean="0">
              <a:solidFill>
                <a:schemeClr val="tx1"/>
              </a:solidFill>
              <a:latin typeface="DJ Doodlers" panose="00000400000000000000" pitchFamily="2" charset="0"/>
            </a:endParaRPr>
          </a:p>
        </p:txBody>
      </p:sp>
    </p:spTree>
    <p:extLst>
      <p:ext uri="{BB962C8B-B14F-4D97-AF65-F5344CB8AC3E}">
        <p14:creationId xmlns:p14="http://schemas.microsoft.com/office/powerpoint/2010/main" val="4161136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4564"/>
          </a:xfrm>
        </p:spPr>
        <p:txBody>
          <a:bodyPr/>
          <a:lstStyle/>
          <a:p>
            <a:pPr algn="ctr"/>
            <a:r>
              <a:rPr lang="en-US" b="1" dirty="0" smtClean="0">
                <a:latin typeface="DJ Doodlers" panose="00000400000000000000" pitchFamily="2" charset="0"/>
              </a:rPr>
              <a:t>Consequences</a:t>
            </a:r>
            <a:endParaRPr lang="en-US" b="1" dirty="0">
              <a:latin typeface="DJ Doodlers" panose="00000400000000000000" pitchFamily="2" charset="0"/>
            </a:endParaRPr>
          </a:p>
        </p:txBody>
      </p:sp>
      <p:sp>
        <p:nvSpPr>
          <p:cNvPr id="3" name="Content Placeholder 2"/>
          <p:cNvSpPr>
            <a:spLocks noGrp="1"/>
          </p:cNvSpPr>
          <p:nvPr>
            <p:ph idx="1"/>
          </p:nvPr>
        </p:nvSpPr>
        <p:spPr>
          <a:xfrm>
            <a:off x="677334" y="1274164"/>
            <a:ext cx="8596668" cy="5223617"/>
          </a:xfrm>
        </p:spPr>
        <p:txBody>
          <a:bodyPr>
            <a:normAutofit fontScale="85000" lnSpcReduction="10000"/>
          </a:bodyPr>
          <a:lstStyle/>
          <a:p>
            <a:pPr marL="0" indent="0">
              <a:lnSpc>
                <a:spcPct val="150000"/>
              </a:lnSpc>
              <a:buNone/>
            </a:pPr>
            <a:r>
              <a:rPr lang="en-US" sz="3200" b="1" dirty="0" smtClean="0">
                <a:latin typeface="DJ Doodlers" panose="00000400000000000000" pitchFamily="2" charset="0"/>
              </a:rPr>
              <a:t>1. Warning</a:t>
            </a:r>
            <a:endParaRPr lang="en-US" sz="3200" b="1" dirty="0">
              <a:latin typeface="DJ Doodlers" panose="00000400000000000000" pitchFamily="2" charset="0"/>
            </a:endParaRPr>
          </a:p>
          <a:p>
            <a:pPr marL="0" indent="0">
              <a:lnSpc>
                <a:spcPct val="150000"/>
              </a:lnSpc>
              <a:buNone/>
            </a:pPr>
            <a:r>
              <a:rPr lang="en-US" sz="3200" b="1" dirty="0" smtClean="0">
                <a:latin typeface="DJ Doodlers" panose="00000400000000000000" pitchFamily="2" charset="0"/>
              </a:rPr>
              <a:t>2. Seat moved to a different location</a:t>
            </a:r>
            <a:endParaRPr lang="en-US" sz="3200" b="1" dirty="0">
              <a:latin typeface="DJ Doodlers" panose="00000400000000000000" pitchFamily="2" charset="0"/>
            </a:endParaRPr>
          </a:p>
          <a:p>
            <a:pPr marL="0" indent="0">
              <a:lnSpc>
                <a:spcPct val="150000"/>
              </a:lnSpc>
              <a:buNone/>
            </a:pPr>
            <a:r>
              <a:rPr lang="en-US" sz="3200" b="1" dirty="0" smtClean="0">
                <a:latin typeface="DJ Doodlers" panose="00000400000000000000" pitchFamily="2" charset="0"/>
              </a:rPr>
              <a:t>3. Students </a:t>
            </a:r>
            <a:r>
              <a:rPr lang="en-US" sz="3200" b="1" dirty="0">
                <a:latin typeface="DJ Doodlers" panose="00000400000000000000" pitchFamily="2" charset="0"/>
              </a:rPr>
              <a:t>write a letter home explaining their behavior. </a:t>
            </a:r>
            <a:r>
              <a:rPr lang="en-US" sz="3200" b="1" dirty="0" smtClean="0">
                <a:latin typeface="DJ Doodlers" panose="00000400000000000000" pitchFamily="2" charset="0"/>
              </a:rPr>
              <a:t>’Think </a:t>
            </a:r>
            <a:r>
              <a:rPr lang="en-US" sz="3200" b="1" dirty="0" smtClean="0">
                <a:latin typeface="DJ Doodlers" panose="00000400000000000000" pitchFamily="2" charset="0"/>
              </a:rPr>
              <a:t>Sheet’ needs </a:t>
            </a:r>
            <a:r>
              <a:rPr lang="en-US" sz="3200" b="1" dirty="0">
                <a:latin typeface="DJ Doodlers" panose="00000400000000000000" pitchFamily="2" charset="0"/>
              </a:rPr>
              <a:t>to be signed and </a:t>
            </a:r>
            <a:r>
              <a:rPr lang="en-US" sz="3200" b="1" dirty="0" smtClean="0">
                <a:latin typeface="DJ Doodlers" panose="00000400000000000000" pitchFamily="2" charset="0"/>
              </a:rPr>
              <a:t>returned</a:t>
            </a:r>
            <a:r>
              <a:rPr lang="en-US" sz="3200" b="1" dirty="0" smtClean="0">
                <a:latin typeface="DJ Doodlers" panose="00000400000000000000" pitchFamily="2" charset="0"/>
              </a:rPr>
              <a:t>. After 3 Think Sheets student will be referred to office.</a:t>
            </a:r>
            <a:endParaRPr lang="en-US" sz="3200" b="1" dirty="0" smtClean="0">
              <a:latin typeface="DJ Doodlers" panose="00000400000000000000" pitchFamily="2" charset="0"/>
            </a:endParaRPr>
          </a:p>
          <a:p>
            <a:pPr marL="0" indent="0">
              <a:lnSpc>
                <a:spcPct val="150000"/>
              </a:lnSpc>
              <a:buNone/>
            </a:pPr>
            <a:r>
              <a:rPr lang="en-US" sz="3200" b="1" dirty="0" smtClean="0">
                <a:latin typeface="DJ Doodlers" panose="00000400000000000000" pitchFamily="2" charset="0"/>
              </a:rPr>
              <a:t>4. </a:t>
            </a:r>
            <a:r>
              <a:rPr lang="en-US" sz="3200" b="1" dirty="0" smtClean="0">
                <a:latin typeface="DJ Doodlers" panose="00000400000000000000" pitchFamily="2" charset="0"/>
              </a:rPr>
              <a:t>Major offenses will result in immediate office referral.</a:t>
            </a:r>
            <a:endParaRPr lang="en-US" sz="3600" b="1" dirty="0">
              <a:latin typeface="DJ Doodlers" panose="00000400000000000000" pitchFamily="2" charset="0"/>
            </a:endParaRPr>
          </a:p>
          <a:p>
            <a:endParaRPr lang="en-US" dirty="0"/>
          </a:p>
        </p:txBody>
      </p:sp>
    </p:spTree>
    <p:extLst>
      <p:ext uri="{BB962C8B-B14F-4D97-AF65-F5344CB8AC3E}">
        <p14:creationId xmlns:p14="http://schemas.microsoft.com/office/powerpoint/2010/main" val="3977626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195" y="394464"/>
            <a:ext cx="8596668" cy="4642054"/>
          </a:xfrm>
        </p:spPr>
        <p:txBody>
          <a:bodyPr>
            <a:normAutofit/>
          </a:bodyPr>
          <a:lstStyle/>
          <a:p>
            <a:pPr marL="0" indent="0" algn="ctr">
              <a:buNone/>
            </a:pPr>
            <a:r>
              <a:rPr lang="en-US" sz="7200" b="1" dirty="0">
                <a:solidFill>
                  <a:schemeClr val="accent1"/>
                </a:solidFill>
                <a:latin typeface="DJ Doodlers" panose="00000400000000000000" pitchFamily="2" charset="0"/>
              </a:rPr>
              <a:t>Reading &amp;</a:t>
            </a:r>
            <a:r>
              <a:rPr lang="en-US" sz="7200" b="1" dirty="0" smtClean="0">
                <a:solidFill>
                  <a:schemeClr val="accent1"/>
                </a:solidFill>
                <a:latin typeface="DJ Doodlers" panose="00000400000000000000" pitchFamily="2" charset="0"/>
              </a:rPr>
              <a:t> </a:t>
            </a:r>
            <a:r>
              <a:rPr lang="en-US" sz="7200" b="1" dirty="0">
                <a:solidFill>
                  <a:schemeClr val="accent1"/>
                </a:solidFill>
                <a:latin typeface="DJ Doodlers" panose="00000400000000000000" pitchFamily="2" charset="0"/>
              </a:rPr>
              <a:t>Writing </a:t>
            </a:r>
            <a:r>
              <a:rPr lang="en-US" sz="7200" b="1" dirty="0" smtClean="0">
                <a:solidFill>
                  <a:schemeClr val="accent1"/>
                </a:solidFill>
                <a:latin typeface="DJ Doodlers" panose="00000400000000000000" pitchFamily="2" charset="0"/>
              </a:rPr>
              <a:t>Workshop</a:t>
            </a:r>
          </a:p>
          <a:p>
            <a:pPr marL="0" indent="0" algn="ctr">
              <a:buNone/>
            </a:pPr>
            <a:endParaRPr lang="en-US" sz="7200" dirty="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04" y="3311236"/>
            <a:ext cx="4091790" cy="275783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564" y="3408218"/>
            <a:ext cx="4805404" cy="2757836"/>
          </a:xfrm>
          <a:prstGeom prst="rect">
            <a:avLst/>
          </a:prstGeom>
        </p:spPr>
      </p:pic>
    </p:spTree>
    <p:extLst>
      <p:ext uri="{BB962C8B-B14F-4D97-AF65-F5344CB8AC3E}">
        <p14:creationId xmlns:p14="http://schemas.microsoft.com/office/powerpoint/2010/main" val="1277584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normAutofit/>
          </a:bodyPr>
          <a:lstStyle/>
          <a:p>
            <a:pPr algn="ctr"/>
            <a:r>
              <a:rPr lang="en-US" sz="4000" b="1" dirty="0" smtClean="0">
                <a:latin typeface="DJ Doodlers" panose="00000400000000000000" pitchFamily="2" charset="0"/>
              </a:rPr>
              <a:t>Homework</a:t>
            </a:r>
            <a:endParaRPr lang="en-US" sz="4000" b="1" dirty="0">
              <a:latin typeface="DJ Doodlers" panose="00000400000000000000" pitchFamily="2" charset="0"/>
            </a:endParaRPr>
          </a:p>
        </p:txBody>
      </p:sp>
      <p:sp>
        <p:nvSpPr>
          <p:cNvPr id="3" name="Content Placeholder 2"/>
          <p:cNvSpPr>
            <a:spLocks noGrp="1"/>
          </p:cNvSpPr>
          <p:nvPr>
            <p:ph idx="1"/>
          </p:nvPr>
        </p:nvSpPr>
        <p:spPr>
          <a:xfrm>
            <a:off x="677334" y="1371601"/>
            <a:ext cx="8596668" cy="4669762"/>
          </a:xfrm>
        </p:spPr>
        <p:txBody>
          <a:bodyPr/>
          <a:lstStyle/>
          <a:p>
            <a:pPr marL="0" indent="0">
              <a:buNone/>
            </a:pPr>
            <a:r>
              <a:rPr lang="en-US" sz="3200" dirty="0" smtClean="0">
                <a:latin typeface="DJ Doodlers" panose="00000400000000000000" pitchFamily="2" charset="0"/>
              </a:rPr>
              <a:t>* Read 20 minutes every day</a:t>
            </a:r>
          </a:p>
          <a:p>
            <a:pPr>
              <a:buFont typeface="Arial" panose="020B0604020202020204" pitchFamily="34" charset="0"/>
              <a:buChar char="•"/>
            </a:pPr>
            <a:endParaRPr lang="en-US" sz="3200" dirty="0" smtClean="0">
              <a:latin typeface="DJ Doodlers" panose="00000400000000000000" pitchFamily="2" charset="0"/>
            </a:endParaRPr>
          </a:p>
          <a:p>
            <a:pPr marL="0" indent="0">
              <a:buNone/>
            </a:pPr>
            <a:r>
              <a:rPr lang="en-US" sz="3200" dirty="0" smtClean="0">
                <a:latin typeface="DJ Doodlers" panose="00000400000000000000" pitchFamily="2" charset="0"/>
              </a:rPr>
              <a:t>* Monthly Book Review- due at the end of each month</a:t>
            </a:r>
          </a:p>
          <a:p>
            <a:pPr>
              <a:buFont typeface="Arial" panose="020B0604020202020204" pitchFamily="34" charset="0"/>
              <a:buChar char="•"/>
            </a:pPr>
            <a:endParaRPr lang="en-US" sz="3200" dirty="0" smtClean="0">
              <a:latin typeface="DJ Doodlers" panose="00000400000000000000" pitchFamily="2" charset="0"/>
            </a:endParaRPr>
          </a:p>
          <a:p>
            <a:pPr marL="0" indent="0">
              <a:buNone/>
            </a:pPr>
            <a:r>
              <a:rPr lang="en-US" sz="3200" dirty="0" smtClean="0">
                <a:latin typeface="DJ Doodlers" panose="00000400000000000000" pitchFamily="2" charset="0"/>
              </a:rPr>
              <a:t>* 1 hour of </a:t>
            </a:r>
            <a:r>
              <a:rPr lang="en-US" sz="3200" dirty="0" err="1" smtClean="0">
                <a:latin typeface="DJ Doodlers" panose="00000400000000000000" pitchFamily="2" charset="0"/>
              </a:rPr>
              <a:t>iReady</a:t>
            </a:r>
            <a:r>
              <a:rPr lang="en-US" sz="3200" dirty="0" smtClean="0">
                <a:latin typeface="DJ Doodlers" panose="00000400000000000000" pitchFamily="2" charset="0"/>
              </a:rPr>
              <a:t> (between school and home)</a:t>
            </a:r>
          </a:p>
          <a:p>
            <a:pPr>
              <a:buFont typeface="Arial" panose="020B0604020202020204" pitchFamily="34" charset="0"/>
              <a:buChar char="•"/>
            </a:pPr>
            <a:endParaRPr lang="en-US" dirty="0">
              <a:latin typeface="DJ Doodlers" panose="00000400000000000000" pitchFamily="2" charset="0"/>
            </a:endParaRPr>
          </a:p>
          <a:p>
            <a:pPr marL="0" indent="0">
              <a:buNone/>
            </a:pPr>
            <a:endParaRPr lang="en-US" dirty="0" smtClean="0">
              <a:latin typeface="DJ Doodlers" panose="00000400000000000000" pitchFamily="2" charset="0"/>
            </a:endParaRPr>
          </a:p>
        </p:txBody>
      </p:sp>
    </p:spTree>
    <p:extLst>
      <p:ext uri="{BB962C8B-B14F-4D97-AF65-F5344CB8AC3E}">
        <p14:creationId xmlns:p14="http://schemas.microsoft.com/office/powerpoint/2010/main" val="42546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351" y="404735"/>
            <a:ext cx="9875741" cy="828320"/>
          </a:xfrm>
        </p:spPr>
        <p:txBody>
          <a:bodyPr>
            <a:normAutofit fontScale="90000"/>
          </a:bodyPr>
          <a:lstStyle/>
          <a:p>
            <a:r>
              <a:rPr lang="en-US" b="1" dirty="0" smtClean="0">
                <a:latin typeface="DJ Doodlers" panose="00000400000000000000" pitchFamily="2" charset="0"/>
              </a:rPr>
              <a:t>              Reading Units of Study</a:t>
            </a:r>
            <a:br>
              <a:rPr lang="en-US" b="1" dirty="0" smtClean="0">
                <a:latin typeface="DJ Doodlers" panose="00000400000000000000" pitchFamily="2" charset="0"/>
              </a:rPr>
            </a:br>
            <a:endParaRPr lang="en-US" sz="2400" dirty="0">
              <a:latin typeface="DJ Doodlers" panose="00000400000000000000" pitchFamily="2" charset="0"/>
            </a:endParaRPr>
          </a:p>
        </p:txBody>
      </p:sp>
      <p:sp>
        <p:nvSpPr>
          <p:cNvPr id="3" name="Content Placeholder 2"/>
          <p:cNvSpPr>
            <a:spLocks noGrp="1"/>
          </p:cNvSpPr>
          <p:nvPr>
            <p:ph idx="1"/>
          </p:nvPr>
        </p:nvSpPr>
        <p:spPr>
          <a:xfrm>
            <a:off x="677333" y="1454726"/>
            <a:ext cx="8596668" cy="5001491"/>
          </a:xfrm>
        </p:spPr>
        <p:txBody>
          <a:bodyPr>
            <a:noAutofit/>
          </a:bodyPr>
          <a:lstStyle/>
          <a:p>
            <a:pPr marL="0" indent="0">
              <a:buNone/>
            </a:pPr>
            <a:r>
              <a:rPr lang="en-US" sz="3200" b="1" dirty="0" smtClean="0">
                <a:latin typeface="DJ Doodlers" panose="00000400000000000000" pitchFamily="2" charset="0"/>
              </a:rPr>
              <a:t>Unit 1</a:t>
            </a:r>
            <a:r>
              <a:rPr lang="en-US" sz="3200" dirty="0" smtClean="0">
                <a:latin typeface="DJ Doodlers" panose="00000400000000000000" pitchFamily="2" charset="0"/>
              </a:rPr>
              <a:t>: Interpreting Characters</a:t>
            </a:r>
          </a:p>
          <a:p>
            <a:pPr marL="0" indent="0">
              <a:buNone/>
            </a:pPr>
            <a:r>
              <a:rPr lang="en-US" sz="3200" b="1" dirty="0" smtClean="0">
                <a:latin typeface="DJ Doodlers" panose="00000400000000000000" pitchFamily="2" charset="0"/>
              </a:rPr>
              <a:t>Unit 2: </a:t>
            </a:r>
            <a:r>
              <a:rPr lang="en-US" sz="3200" dirty="0" smtClean="0">
                <a:latin typeface="DJ Doodlers" panose="00000400000000000000" pitchFamily="2" charset="0"/>
              </a:rPr>
              <a:t>Reading the Weather, Reading the   			  World</a:t>
            </a:r>
          </a:p>
          <a:p>
            <a:pPr marL="0" indent="0">
              <a:buNone/>
            </a:pPr>
            <a:r>
              <a:rPr lang="en-US" sz="3200" b="1" dirty="0" smtClean="0">
                <a:latin typeface="DJ Doodlers" panose="00000400000000000000" pitchFamily="2" charset="0"/>
              </a:rPr>
              <a:t>Unit 3: </a:t>
            </a:r>
            <a:r>
              <a:rPr lang="en-US" sz="3200" dirty="0" smtClean="0">
                <a:latin typeface="DJ Doodlers" panose="00000400000000000000" pitchFamily="2" charset="0"/>
              </a:rPr>
              <a:t>Reading History- The American    			      Revolution</a:t>
            </a:r>
          </a:p>
          <a:p>
            <a:pPr marL="0" indent="0">
              <a:buNone/>
            </a:pPr>
            <a:r>
              <a:rPr lang="en-US" sz="3200" b="1" dirty="0" smtClean="0">
                <a:latin typeface="DJ Doodlers" panose="00000400000000000000" pitchFamily="2" charset="0"/>
              </a:rPr>
              <a:t>Unit 4: </a:t>
            </a:r>
            <a:r>
              <a:rPr lang="en-US" sz="3200" dirty="0" smtClean="0">
                <a:latin typeface="DJ Doodlers" panose="00000400000000000000" pitchFamily="2" charset="0"/>
              </a:rPr>
              <a:t>Interpretation Book Clubs</a:t>
            </a:r>
          </a:p>
          <a:p>
            <a:pPr marL="0" indent="0">
              <a:buNone/>
            </a:pPr>
            <a:r>
              <a:rPr lang="en-US" sz="3200" b="1" dirty="0" smtClean="0">
                <a:latin typeface="DJ Doodlers" panose="00000400000000000000" pitchFamily="2" charset="0"/>
              </a:rPr>
              <a:t>Unit 5: </a:t>
            </a:r>
            <a:r>
              <a:rPr lang="en-US" sz="3200" dirty="0" smtClean="0">
                <a:latin typeface="DJ Doodlers" panose="00000400000000000000" pitchFamily="2" charset="0"/>
              </a:rPr>
              <a:t>Milestones Prep / Poetry</a:t>
            </a:r>
          </a:p>
          <a:p>
            <a:pPr marL="0" indent="0">
              <a:buNone/>
            </a:pPr>
            <a:r>
              <a:rPr lang="en-US" sz="3200" b="1" dirty="0" smtClean="0">
                <a:latin typeface="DJ Doodlers" panose="00000400000000000000" pitchFamily="2" charset="0"/>
              </a:rPr>
              <a:t>Unit 6: </a:t>
            </a:r>
            <a:r>
              <a:rPr lang="en-US" sz="3200" dirty="0" smtClean="0">
                <a:latin typeface="DJ Doodlers" panose="00000400000000000000" pitchFamily="2" charset="0"/>
              </a:rPr>
              <a:t>Historical Fiction </a:t>
            </a:r>
          </a:p>
        </p:txBody>
      </p:sp>
    </p:spTree>
    <p:extLst>
      <p:ext uri="{BB962C8B-B14F-4D97-AF65-F5344CB8AC3E}">
        <p14:creationId xmlns:p14="http://schemas.microsoft.com/office/powerpoint/2010/main" val="2639562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1891"/>
          </a:xfrm>
        </p:spPr>
        <p:txBody>
          <a:bodyPr>
            <a:noAutofit/>
          </a:bodyPr>
          <a:lstStyle/>
          <a:p>
            <a:pPr algn="ctr"/>
            <a:r>
              <a:rPr lang="en-US" sz="4000" b="1" dirty="0" smtClean="0">
                <a:latin typeface="DJ Doodlers" panose="00000400000000000000" pitchFamily="2" charset="0"/>
              </a:rPr>
              <a:t>Good Readers...</a:t>
            </a:r>
            <a:endParaRPr lang="en-US" sz="4000" b="1" dirty="0">
              <a:latin typeface="DJ Doodlers" panose="00000400000000000000" pitchFamily="2" charset="0"/>
            </a:endParaRPr>
          </a:p>
        </p:txBody>
      </p:sp>
      <p:sp>
        <p:nvSpPr>
          <p:cNvPr id="3" name="Content Placeholder 2"/>
          <p:cNvSpPr>
            <a:spLocks noGrp="1"/>
          </p:cNvSpPr>
          <p:nvPr>
            <p:ph idx="1"/>
          </p:nvPr>
        </p:nvSpPr>
        <p:spPr>
          <a:xfrm>
            <a:off x="677334" y="1343891"/>
            <a:ext cx="8596668" cy="5195454"/>
          </a:xfrm>
        </p:spPr>
        <p:txBody>
          <a:bodyPr>
            <a:noAutofit/>
          </a:bodyPr>
          <a:lstStyle/>
          <a:p>
            <a:pPr marL="0" indent="0">
              <a:buNone/>
            </a:pPr>
            <a:r>
              <a:rPr lang="en-US" sz="3500" dirty="0" smtClean="0">
                <a:latin typeface="DJ Doodlers" panose="00000400000000000000" pitchFamily="2" charset="0"/>
              </a:rPr>
              <a:t>*Comprehend while they are reading and jot notes to record important information</a:t>
            </a:r>
          </a:p>
          <a:p>
            <a:pPr marL="0" indent="0">
              <a:buNone/>
            </a:pPr>
            <a:r>
              <a:rPr lang="en-US" sz="3500" dirty="0" smtClean="0">
                <a:latin typeface="DJ Doodlers" panose="00000400000000000000" pitchFamily="2" charset="0"/>
              </a:rPr>
              <a:t>*Are able to explain information</a:t>
            </a:r>
          </a:p>
          <a:p>
            <a:pPr marL="0" indent="0">
              <a:buNone/>
            </a:pPr>
            <a:r>
              <a:rPr lang="en-US" sz="3500" dirty="0" smtClean="0">
                <a:latin typeface="DJ Doodlers" panose="00000400000000000000" pitchFamily="2" charset="0"/>
              </a:rPr>
              <a:t>*Connect information to previous knowledge</a:t>
            </a:r>
          </a:p>
          <a:p>
            <a:pPr marL="0" indent="0">
              <a:buNone/>
            </a:pPr>
            <a:r>
              <a:rPr lang="en-US" sz="3500" dirty="0" smtClean="0">
                <a:latin typeface="DJ Doodlers" panose="00000400000000000000" pitchFamily="2" charset="0"/>
              </a:rPr>
              <a:t>*Are fluent readers</a:t>
            </a:r>
          </a:p>
          <a:p>
            <a:pPr marL="0" indent="0">
              <a:buNone/>
            </a:pPr>
            <a:r>
              <a:rPr lang="en-US" sz="3500" dirty="0" smtClean="0">
                <a:latin typeface="DJ Doodlers" panose="00000400000000000000" pitchFamily="2" charset="0"/>
              </a:rPr>
              <a:t>*Have appropriate pacing and speed</a:t>
            </a:r>
          </a:p>
        </p:txBody>
      </p:sp>
    </p:spTree>
    <p:extLst>
      <p:ext uri="{BB962C8B-B14F-4D97-AF65-F5344CB8AC3E}">
        <p14:creationId xmlns:p14="http://schemas.microsoft.com/office/powerpoint/2010/main" val="147840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110"/>
            <a:ext cx="8596668" cy="720436"/>
          </a:xfrm>
        </p:spPr>
        <p:txBody>
          <a:bodyPr/>
          <a:lstStyle/>
          <a:p>
            <a:pPr algn="ctr"/>
            <a:r>
              <a:rPr lang="en-US" b="1" dirty="0" smtClean="0">
                <a:latin typeface="DJ Doodlers" panose="00000400000000000000" pitchFamily="2" charset="0"/>
              </a:rPr>
              <a:t>Mentor Text</a:t>
            </a:r>
            <a:endParaRPr lang="en-US" b="1" dirty="0">
              <a:latin typeface="DJ Doodlers" panose="00000400000000000000" pitchFamily="2" charset="0"/>
            </a:endParaRPr>
          </a:p>
        </p:txBody>
      </p:sp>
      <p:sp>
        <p:nvSpPr>
          <p:cNvPr id="3" name="Content Placeholder 2"/>
          <p:cNvSpPr>
            <a:spLocks noGrp="1"/>
          </p:cNvSpPr>
          <p:nvPr>
            <p:ph idx="1"/>
          </p:nvPr>
        </p:nvSpPr>
        <p:spPr>
          <a:xfrm>
            <a:off x="290945" y="1149189"/>
            <a:ext cx="10584873" cy="5985165"/>
          </a:xfrm>
        </p:spPr>
        <p:txBody>
          <a:bodyPr>
            <a:normAutofit/>
          </a:bodyPr>
          <a:lstStyle/>
          <a:p>
            <a:pPr marL="0" indent="0">
              <a:buNone/>
            </a:pPr>
            <a:r>
              <a:rPr lang="en-US" altLang="en-US" sz="4000" b="1" dirty="0" smtClean="0">
                <a:latin typeface="DJ Doodlers" panose="00000400000000000000" pitchFamily="2" charset="0"/>
              </a:rPr>
              <a:t>Unit 1: The Tiger Rising    </a:t>
            </a:r>
          </a:p>
          <a:p>
            <a:pPr marL="0" indent="0">
              <a:buNone/>
            </a:pPr>
            <a:endParaRPr lang="en-US" altLang="en-US" sz="4000" b="1" dirty="0">
              <a:latin typeface="DJ Doodlers" panose="00000400000000000000" pitchFamily="2" charset="0"/>
            </a:endParaRPr>
          </a:p>
          <a:p>
            <a:pPr marL="0" indent="0">
              <a:buNone/>
            </a:pPr>
            <a:endParaRPr lang="en-US" altLang="en-US" sz="4000" b="1" dirty="0" smtClean="0">
              <a:latin typeface="DJ Doodlers" panose="00000400000000000000" pitchFamily="2" charset="0"/>
            </a:endParaRPr>
          </a:p>
          <a:p>
            <a:pPr marL="0" indent="0">
              <a:buNone/>
            </a:pPr>
            <a:r>
              <a:rPr lang="en-US" altLang="en-US" sz="4000" b="1" dirty="0" smtClean="0">
                <a:latin typeface="DJ Doodlers" panose="00000400000000000000" pitchFamily="2" charset="0"/>
              </a:rPr>
              <a:t>Unit 4: Because of Winn-Dixie   </a:t>
            </a:r>
          </a:p>
          <a:p>
            <a:pPr marL="0" indent="0">
              <a:buNone/>
            </a:pPr>
            <a:endParaRPr lang="en-US" altLang="en-US" sz="4000" b="1" dirty="0" smtClean="0">
              <a:latin typeface="DJ Doodlers" panose="00000400000000000000" pitchFamily="2" charset="0"/>
            </a:endParaRPr>
          </a:p>
          <a:p>
            <a:pPr marL="0" indent="0">
              <a:buNone/>
            </a:pPr>
            <a:endParaRPr lang="en-US" altLang="en-US" sz="4000" b="1" dirty="0">
              <a:latin typeface="DJ Doodlers" panose="00000400000000000000" pitchFamily="2" charset="0"/>
            </a:endParaRPr>
          </a:p>
          <a:p>
            <a:pPr marL="0" indent="0">
              <a:buNone/>
            </a:pPr>
            <a:r>
              <a:rPr lang="en-US" altLang="en-US" sz="4000" b="1" dirty="0" smtClean="0">
                <a:latin typeface="DJ Doodlers" panose="00000400000000000000" pitchFamily="2" charset="0"/>
              </a:rPr>
              <a:t>Unit 6: Number the Stars</a:t>
            </a:r>
            <a:endParaRPr lang="en-US" altLang="en-US" sz="3600" dirty="0">
              <a:latin typeface="DJ Doodlers" panose="00000400000000000000" pitchFamily="2"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7611" y="2552639"/>
            <a:ext cx="1525618" cy="22730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337" y="844390"/>
            <a:ext cx="1495249" cy="22334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833" y="4423900"/>
            <a:ext cx="1578376" cy="2226283"/>
          </a:xfrm>
          <a:prstGeom prst="rect">
            <a:avLst/>
          </a:prstGeom>
        </p:spPr>
      </p:pic>
    </p:spTree>
    <p:extLst>
      <p:ext uri="{BB962C8B-B14F-4D97-AF65-F5344CB8AC3E}">
        <p14:creationId xmlns:p14="http://schemas.microsoft.com/office/powerpoint/2010/main" val="925907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79" y="494675"/>
            <a:ext cx="11514666" cy="1250998"/>
          </a:xfrm>
        </p:spPr>
        <p:txBody>
          <a:bodyPr>
            <a:normAutofit/>
          </a:bodyPr>
          <a:lstStyle/>
          <a:p>
            <a:pPr algn="ctr"/>
            <a:r>
              <a:rPr lang="en-US" sz="4000" b="1" dirty="0" smtClean="0">
                <a:latin typeface="DJ Doodlers" panose="00000400000000000000" pitchFamily="2" charset="0"/>
              </a:rPr>
              <a:t>Writing Units of Study</a:t>
            </a:r>
            <a:r>
              <a:rPr lang="en-US" b="1" dirty="0" smtClean="0">
                <a:latin typeface="DJ Doodlers" panose="00000400000000000000" pitchFamily="2" charset="0"/>
              </a:rPr>
              <a:t/>
            </a:r>
            <a:br>
              <a:rPr lang="en-US" b="1" dirty="0" smtClean="0">
                <a:latin typeface="DJ Doodlers" panose="00000400000000000000" pitchFamily="2" charset="0"/>
              </a:rPr>
            </a:br>
            <a:endParaRPr lang="en-US" sz="2700" b="1" dirty="0">
              <a:latin typeface="DJ Doodlers" panose="00000400000000000000" pitchFamily="2" charset="0"/>
            </a:endParaRPr>
          </a:p>
        </p:txBody>
      </p:sp>
      <p:sp>
        <p:nvSpPr>
          <p:cNvPr id="3" name="Content Placeholder 2"/>
          <p:cNvSpPr>
            <a:spLocks noGrp="1"/>
          </p:cNvSpPr>
          <p:nvPr>
            <p:ph idx="1"/>
          </p:nvPr>
        </p:nvSpPr>
        <p:spPr>
          <a:xfrm>
            <a:off x="358679" y="1588729"/>
            <a:ext cx="10641830" cy="4881344"/>
          </a:xfrm>
        </p:spPr>
        <p:txBody>
          <a:bodyPr>
            <a:normAutofit fontScale="92500" lnSpcReduction="20000"/>
          </a:bodyPr>
          <a:lstStyle/>
          <a:p>
            <a:pPr marL="0" indent="0">
              <a:lnSpc>
                <a:spcPct val="150000"/>
              </a:lnSpc>
              <a:buNone/>
            </a:pPr>
            <a:r>
              <a:rPr lang="en-US" sz="3600" b="1" dirty="0" smtClean="0">
                <a:latin typeface="DJ Doodlers" panose="00000400000000000000" pitchFamily="2" charset="0"/>
              </a:rPr>
              <a:t>Unit 1: </a:t>
            </a:r>
            <a:r>
              <a:rPr lang="en-US" sz="3600" dirty="0" smtClean="0">
                <a:latin typeface="DJ Doodlers" panose="00000400000000000000" pitchFamily="2" charset="0"/>
              </a:rPr>
              <a:t>Fictional Narratives</a:t>
            </a:r>
          </a:p>
          <a:p>
            <a:pPr marL="0" indent="0">
              <a:lnSpc>
                <a:spcPct val="150000"/>
              </a:lnSpc>
              <a:buNone/>
            </a:pPr>
            <a:r>
              <a:rPr lang="en-US" sz="3600" b="1" dirty="0" smtClean="0">
                <a:latin typeface="DJ Doodlers" panose="00000400000000000000" pitchFamily="2" charset="0"/>
              </a:rPr>
              <a:t>Unit 2: </a:t>
            </a:r>
            <a:r>
              <a:rPr lang="en-US" sz="3600" dirty="0" smtClean="0">
                <a:latin typeface="DJ Doodlers" panose="00000400000000000000" pitchFamily="2" charset="0"/>
              </a:rPr>
              <a:t>Opinion / Persuasive   </a:t>
            </a:r>
          </a:p>
          <a:p>
            <a:pPr marL="0" indent="0">
              <a:lnSpc>
                <a:spcPct val="150000"/>
              </a:lnSpc>
              <a:buNone/>
            </a:pPr>
            <a:r>
              <a:rPr lang="en-US" sz="3600" b="1" dirty="0" smtClean="0">
                <a:latin typeface="DJ Doodlers" panose="00000400000000000000" pitchFamily="2" charset="0"/>
              </a:rPr>
              <a:t>Unit 3: </a:t>
            </a:r>
            <a:r>
              <a:rPr lang="en-US" sz="3600" dirty="0" smtClean="0">
                <a:latin typeface="DJ Doodlers" panose="00000400000000000000" pitchFamily="2" charset="0"/>
              </a:rPr>
              <a:t>Informational </a:t>
            </a:r>
            <a:r>
              <a:rPr lang="en-US" sz="3600" dirty="0" smtClean="0">
                <a:latin typeface="DJ Doodlers" panose="00000400000000000000" pitchFamily="2" charset="0"/>
              </a:rPr>
              <a:t>– American Revolution</a:t>
            </a:r>
            <a:endParaRPr lang="en-US" sz="3600" dirty="0" smtClean="0">
              <a:latin typeface="DJ Doodlers" panose="00000400000000000000" pitchFamily="2" charset="0"/>
            </a:endParaRPr>
          </a:p>
          <a:p>
            <a:pPr marL="0" indent="0">
              <a:lnSpc>
                <a:spcPct val="150000"/>
              </a:lnSpc>
              <a:buNone/>
            </a:pPr>
            <a:r>
              <a:rPr lang="en-US" sz="3600" b="1" dirty="0" smtClean="0">
                <a:latin typeface="DJ Doodlers" panose="00000400000000000000" pitchFamily="2" charset="0"/>
              </a:rPr>
              <a:t>Unit 4: </a:t>
            </a:r>
            <a:r>
              <a:rPr lang="en-US" sz="3600" dirty="0" smtClean="0">
                <a:latin typeface="DJ Doodlers" panose="00000400000000000000" pitchFamily="2" charset="0"/>
              </a:rPr>
              <a:t>Literary </a:t>
            </a:r>
            <a:r>
              <a:rPr lang="en-US" sz="3600" dirty="0" smtClean="0">
                <a:latin typeface="DJ Doodlers" panose="00000400000000000000" pitchFamily="2" charset="0"/>
              </a:rPr>
              <a:t>Essay </a:t>
            </a:r>
          </a:p>
          <a:p>
            <a:pPr marL="0" indent="0">
              <a:lnSpc>
                <a:spcPct val="150000"/>
              </a:lnSpc>
              <a:buNone/>
            </a:pPr>
            <a:r>
              <a:rPr lang="en-US" sz="3600" b="1" dirty="0" smtClean="0">
                <a:latin typeface="DJ Doodlers" panose="00000400000000000000" pitchFamily="2" charset="0"/>
              </a:rPr>
              <a:t>Unit 5: </a:t>
            </a:r>
            <a:r>
              <a:rPr lang="en-US" sz="3600" dirty="0" smtClean="0">
                <a:latin typeface="DJ Doodlers" panose="00000400000000000000" pitchFamily="2" charset="0"/>
              </a:rPr>
              <a:t>Milestones Prep</a:t>
            </a:r>
          </a:p>
          <a:p>
            <a:pPr marL="0" indent="0">
              <a:lnSpc>
                <a:spcPct val="150000"/>
              </a:lnSpc>
              <a:buNone/>
            </a:pPr>
            <a:r>
              <a:rPr lang="en-US" sz="3600" b="1" dirty="0" smtClean="0">
                <a:latin typeface="DJ Doodlers" panose="00000400000000000000" pitchFamily="2" charset="0"/>
              </a:rPr>
              <a:t>Unit 6: </a:t>
            </a:r>
            <a:r>
              <a:rPr lang="en-US" sz="3600" dirty="0" smtClean="0">
                <a:latin typeface="DJ Doodlers" panose="00000400000000000000" pitchFamily="2" charset="0"/>
              </a:rPr>
              <a:t>Writing Historical Fiction</a:t>
            </a:r>
            <a:endParaRPr lang="en-US" sz="3600" dirty="0" smtClean="0">
              <a:latin typeface="DJ Doodlers" panose="00000400000000000000" pitchFamily="2"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1557" y="1436658"/>
            <a:ext cx="2455370" cy="2806137"/>
          </a:xfrm>
          <a:prstGeom prst="rect">
            <a:avLst/>
          </a:prstGeom>
        </p:spPr>
      </p:pic>
    </p:spTree>
    <p:extLst>
      <p:ext uri="{BB962C8B-B14F-4D97-AF65-F5344CB8AC3E}">
        <p14:creationId xmlns:p14="http://schemas.microsoft.com/office/powerpoint/2010/main" val="1346765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DJ Doodlers" panose="00000400000000000000" pitchFamily="2" charset="0"/>
              </a:rPr>
              <a:t>Effective Writing Instruction</a:t>
            </a:r>
            <a:endParaRPr lang="en-US" b="1" dirty="0">
              <a:latin typeface="DJ Doodlers" panose="00000400000000000000" pitchFamily="2" charset="0"/>
            </a:endParaRPr>
          </a:p>
        </p:txBody>
      </p:sp>
      <p:sp>
        <p:nvSpPr>
          <p:cNvPr id="3" name="Content Placeholder 2"/>
          <p:cNvSpPr>
            <a:spLocks noGrp="1"/>
          </p:cNvSpPr>
          <p:nvPr>
            <p:ph idx="1"/>
          </p:nvPr>
        </p:nvSpPr>
        <p:spPr>
          <a:xfrm>
            <a:off x="677334" y="1302327"/>
            <a:ext cx="8596668" cy="5237018"/>
          </a:xfrm>
        </p:spPr>
        <p:txBody>
          <a:bodyPr>
            <a:normAutofit/>
          </a:bodyPr>
          <a:lstStyle/>
          <a:p>
            <a:pPr marL="0" indent="0">
              <a:buNone/>
            </a:pPr>
            <a:r>
              <a:rPr lang="en-US" sz="3600" dirty="0" smtClean="0">
                <a:latin typeface="DJ Doodlers" panose="00000400000000000000" pitchFamily="2" charset="0"/>
              </a:rPr>
              <a:t>*Writers must write EVERYDAY</a:t>
            </a:r>
          </a:p>
          <a:p>
            <a:pPr marL="0" indent="0">
              <a:buNone/>
            </a:pPr>
            <a:r>
              <a:rPr lang="en-US" sz="3600" dirty="0" smtClean="0">
                <a:latin typeface="DJ Doodlers" panose="00000400000000000000" pitchFamily="2" charset="0"/>
              </a:rPr>
              <a:t>*Volume matters</a:t>
            </a:r>
          </a:p>
          <a:p>
            <a:pPr marL="0" indent="0">
              <a:buNone/>
            </a:pPr>
            <a:r>
              <a:rPr lang="en-US" sz="3600" dirty="0" smtClean="0">
                <a:latin typeface="DJ Doodlers" panose="00000400000000000000" pitchFamily="2" charset="0"/>
              </a:rPr>
              <a:t>*The teacher is the facilitator, not the fixer</a:t>
            </a:r>
          </a:p>
          <a:p>
            <a:pPr marL="0" indent="0">
              <a:buNone/>
            </a:pPr>
            <a:r>
              <a:rPr lang="en-US" sz="3600" dirty="0" smtClean="0">
                <a:latin typeface="DJ Doodlers" panose="00000400000000000000" pitchFamily="2" charset="0"/>
              </a:rPr>
              <a:t>*Writers need an audience</a:t>
            </a:r>
          </a:p>
          <a:p>
            <a:pPr marL="0" indent="0">
              <a:buNone/>
            </a:pPr>
            <a:r>
              <a:rPr lang="en-US" sz="3600" dirty="0" smtClean="0">
                <a:latin typeface="DJ Doodlers" panose="00000400000000000000" pitchFamily="2" charset="0"/>
              </a:rPr>
              <a:t>*Engagement Matters</a:t>
            </a:r>
          </a:p>
          <a:p>
            <a:pPr marL="0" indent="0">
              <a:buNone/>
            </a:pPr>
            <a:r>
              <a:rPr lang="en-US" sz="3600" dirty="0" smtClean="0">
                <a:latin typeface="DJ Doodlers" panose="00000400000000000000" pitchFamily="2" charset="0"/>
              </a:rPr>
              <a:t>*Writers need to cycle through the process</a:t>
            </a:r>
            <a:endParaRPr lang="en-US" sz="3600" dirty="0">
              <a:latin typeface="DJ Doodlers" panose="00000400000000000000" pitchFamily="2" charset="0"/>
            </a:endParaRPr>
          </a:p>
        </p:txBody>
      </p:sp>
    </p:spTree>
    <p:extLst>
      <p:ext uri="{BB962C8B-B14F-4D97-AF65-F5344CB8AC3E}">
        <p14:creationId xmlns:p14="http://schemas.microsoft.com/office/powerpoint/2010/main" val="249486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790" y="207818"/>
            <a:ext cx="8596668" cy="637309"/>
          </a:xfrm>
        </p:spPr>
        <p:txBody>
          <a:bodyPr>
            <a:normAutofit fontScale="90000"/>
          </a:bodyPr>
          <a:lstStyle/>
          <a:p>
            <a:pPr algn="ctr"/>
            <a:r>
              <a:rPr lang="en-US" b="1" dirty="0" smtClean="0">
                <a:latin typeface="DJ Doodlers" panose="00000400000000000000" pitchFamily="2" charset="0"/>
              </a:rPr>
              <a:t>Writing Grading Scale</a:t>
            </a:r>
            <a:endParaRPr lang="en-US" b="1" dirty="0">
              <a:latin typeface="DJ Doodlers" panose="00000400000000000000" pitchFamily="2"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395" y="748146"/>
            <a:ext cx="11399459" cy="5777346"/>
          </a:xfrm>
          <a:prstGeom prst="rect">
            <a:avLst/>
          </a:prstGeom>
        </p:spPr>
      </p:pic>
    </p:spTree>
    <p:extLst>
      <p:ext uri="{BB962C8B-B14F-4D97-AF65-F5344CB8AC3E}">
        <p14:creationId xmlns:p14="http://schemas.microsoft.com/office/powerpoint/2010/main" val="311644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214811" cy="799475"/>
          </a:xfrm>
        </p:spPr>
        <p:txBody>
          <a:bodyPr>
            <a:noAutofit/>
          </a:bodyPr>
          <a:lstStyle/>
          <a:p>
            <a:pPr algn="ctr"/>
            <a:r>
              <a:rPr lang="en-US" sz="4800" b="1" dirty="0" smtClean="0">
                <a:latin typeface="DJ Doodlers" panose="00000400000000000000" pitchFamily="2" charset="0"/>
              </a:rPr>
              <a:t>Thank YOU for being here!</a:t>
            </a:r>
            <a:endParaRPr lang="en-US" sz="4800" b="1" dirty="0">
              <a:latin typeface="DJ Doodlers" panose="00000400000000000000" pitchFamily="2" charset="0"/>
            </a:endParaRPr>
          </a:p>
        </p:txBody>
      </p:sp>
      <p:sp>
        <p:nvSpPr>
          <p:cNvPr id="3" name="Content Placeholder 2"/>
          <p:cNvSpPr>
            <a:spLocks noGrp="1"/>
          </p:cNvSpPr>
          <p:nvPr>
            <p:ph idx="1"/>
          </p:nvPr>
        </p:nvSpPr>
        <p:spPr>
          <a:xfrm>
            <a:off x="677334" y="2341418"/>
            <a:ext cx="9741284" cy="3699944"/>
          </a:xfrm>
        </p:spPr>
        <p:txBody>
          <a:bodyPr>
            <a:normAutofit/>
          </a:bodyPr>
          <a:lstStyle/>
          <a:p>
            <a:pPr marL="0" indent="0" algn="ctr">
              <a:buNone/>
            </a:pPr>
            <a:endParaRPr lang="en-US" sz="4800" b="1" dirty="0" smtClean="0">
              <a:latin typeface="DJ Doodlers" panose="00000400000000000000" pitchFamily="2" charset="0"/>
            </a:endParaRPr>
          </a:p>
          <a:p>
            <a:pPr marL="0" indent="0" algn="ctr">
              <a:buNone/>
            </a:pPr>
            <a:endParaRPr lang="en-US" sz="4800" b="1" dirty="0" smtClean="0">
              <a:latin typeface="DJ Doodlers" panose="00000400000000000000" pitchFamily="2" charset="0"/>
            </a:endParaRPr>
          </a:p>
          <a:p>
            <a:pPr marL="0" indent="0" algn="ctr">
              <a:buNone/>
            </a:pPr>
            <a:r>
              <a:rPr lang="en-US" sz="4800" b="1" dirty="0" smtClean="0">
                <a:latin typeface="DJ Doodlers" panose="00000400000000000000" pitchFamily="2" charset="0"/>
              </a:rPr>
              <a:t>My email address is:</a:t>
            </a:r>
          </a:p>
          <a:p>
            <a:pPr marL="0" indent="0" algn="ctr">
              <a:buNone/>
            </a:pPr>
            <a:r>
              <a:rPr lang="en-US" sz="4800" b="1" dirty="0" smtClean="0">
                <a:latin typeface="DJ Doodlers" panose="00000400000000000000" pitchFamily="2" charset="0"/>
                <a:hlinkClick r:id="rId2"/>
              </a:rPr>
              <a:t>schafera@fultonschools.org</a:t>
            </a:r>
            <a:endParaRPr lang="en-US" sz="4800" b="1" dirty="0" smtClean="0">
              <a:latin typeface="DJ Doodlers" panose="00000400000000000000" pitchFamily="2" charset="0"/>
            </a:endParaRPr>
          </a:p>
          <a:p>
            <a:pPr marL="0" indent="0" algn="ctr">
              <a:buNone/>
            </a:pPr>
            <a:endParaRPr lang="en-US" sz="4800" b="1" dirty="0">
              <a:latin typeface="DJ Doodlers" panose="000004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627" y="1567666"/>
            <a:ext cx="2104222" cy="2104222"/>
          </a:xfrm>
          <a:prstGeom prst="rect">
            <a:avLst/>
          </a:prstGeom>
        </p:spPr>
      </p:pic>
    </p:spTree>
    <p:extLst>
      <p:ext uri="{BB962C8B-B14F-4D97-AF65-F5344CB8AC3E}">
        <p14:creationId xmlns:p14="http://schemas.microsoft.com/office/powerpoint/2010/main" val="1761483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515"/>
          </a:xfrm>
        </p:spPr>
        <p:txBody>
          <a:bodyPr/>
          <a:lstStyle/>
          <a:p>
            <a:pPr algn="ctr"/>
            <a:r>
              <a:rPr lang="en-US" b="1" dirty="0" smtClean="0">
                <a:latin typeface="DJ Doodlers" panose="00000400000000000000" pitchFamily="2" charset="0"/>
              </a:rPr>
              <a:t>Mrs. Schafer’s Schedule</a:t>
            </a:r>
            <a:endParaRPr lang="en-US" b="1" dirty="0">
              <a:latin typeface="DJ Doodlers" panose="00000400000000000000" pitchFamily="2" charset="0"/>
            </a:endParaRPr>
          </a:p>
        </p:txBody>
      </p:sp>
      <p:sp>
        <p:nvSpPr>
          <p:cNvPr id="3" name="Content Placeholder 2"/>
          <p:cNvSpPr>
            <a:spLocks noGrp="1"/>
          </p:cNvSpPr>
          <p:nvPr>
            <p:ph idx="1"/>
          </p:nvPr>
        </p:nvSpPr>
        <p:spPr>
          <a:xfrm>
            <a:off x="677334" y="1349115"/>
            <a:ext cx="8596668" cy="5216577"/>
          </a:xfrm>
        </p:spPr>
        <p:txBody>
          <a:bodyPr>
            <a:normAutofit lnSpcReduction="10000"/>
          </a:bodyPr>
          <a:lstStyle/>
          <a:p>
            <a:pPr marL="0" indent="0">
              <a:buNone/>
            </a:pPr>
            <a:r>
              <a:rPr lang="en-US" altLang="en-US" sz="2400" b="1" dirty="0">
                <a:latin typeface="DJ Doodlers" panose="00000400000000000000" pitchFamily="2" charset="0"/>
              </a:rPr>
              <a:t>7:40  -  7:45     </a:t>
            </a:r>
            <a:r>
              <a:rPr lang="en-US" altLang="en-US" sz="2400" b="1" dirty="0" smtClean="0">
                <a:latin typeface="DJ Doodlers" panose="00000400000000000000" pitchFamily="2" charset="0"/>
              </a:rPr>
              <a:t>  Morning </a:t>
            </a:r>
            <a:r>
              <a:rPr lang="en-US" altLang="en-US" sz="2400" b="1" dirty="0">
                <a:latin typeface="DJ Doodlers" panose="00000400000000000000" pitchFamily="2" charset="0"/>
              </a:rPr>
              <a:t>Announcements</a:t>
            </a:r>
          </a:p>
          <a:p>
            <a:pPr marL="0" indent="0">
              <a:buNone/>
            </a:pPr>
            <a:r>
              <a:rPr lang="en-US" altLang="en-US" sz="2400" b="1" dirty="0">
                <a:latin typeface="DJ Doodlers" panose="00000400000000000000" pitchFamily="2" charset="0"/>
              </a:rPr>
              <a:t>7:45  -  </a:t>
            </a:r>
            <a:r>
              <a:rPr lang="en-US" altLang="en-US" sz="2400" b="1" dirty="0" smtClean="0">
                <a:latin typeface="DJ Doodlers" panose="00000400000000000000" pitchFamily="2" charset="0"/>
              </a:rPr>
              <a:t>8:45</a:t>
            </a:r>
            <a:r>
              <a:rPr lang="en-US" altLang="en-US" sz="2400" b="1" dirty="0">
                <a:latin typeface="DJ Doodlers" panose="00000400000000000000" pitchFamily="2" charset="0"/>
              </a:rPr>
              <a:t>      </a:t>
            </a:r>
            <a:r>
              <a:rPr lang="en-US" altLang="en-US" sz="2400" b="1" dirty="0" smtClean="0">
                <a:latin typeface="DJ Doodlers" panose="00000400000000000000" pitchFamily="2" charset="0"/>
              </a:rPr>
              <a:t> Block One- Writing Workshop</a:t>
            </a:r>
            <a:endParaRPr lang="en-US" altLang="en-US" sz="2400" b="1" dirty="0">
              <a:latin typeface="DJ Doodlers" panose="00000400000000000000" pitchFamily="2" charset="0"/>
            </a:endParaRPr>
          </a:p>
          <a:p>
            <a:pPr marL="0" indent="0">
              <a:buNone/>
            </a:pPr>
            <a:r>
              <a:rPr lang="en-US" altLang="en-US" sz="2400" b="1" dirty="0" smtClean="0">
                <a:latin typeface="DJ Doodlers" panose="00000400000000000000" pitchFamily="2" charset="0"/>
              </a:rPr>
              <a:t>8:45  </a:t>
            </a:r>
            <a:r>
              <a:rPr lang="en-US" altLang="en-US" sz="2400" b="1" dirty="0">
                <a:latin typeface="DJ Doodlers" panose="00000400000000000000" pitchFamily="2" charset="0"/>
              </a:rPr>
              <a:t>– </a:t>
            </a:r>
            <a:r>
              <a:rPr lang="en-US" altLang="en-US" sz="2400" b="1" dirty="0" smtClean="0">
                <a:latin typeface="DJ Doodlers" panose="00000400000000000000" pitchFamily="2" charset="0"/>
              </a:rPr>
              <a:t>9:45</a:t>
            </a:r>
            <a:r>
              <a:rPr lang="en-US" altLang="en-US" sz="2400" b="1" dirty="0">
                <a:latin typeface="DJ Doodlers" panose="00000400000000000000" pitchFamily="2" charset="0"/>
              </a:rPr>
              <a:t>	   </a:t>
            </a:r>
            <a:r>
              <a:rPr lang="en-US" altLang="en-US" sz="2400" b="1" dirty="0" smtClean="0">
                <a:latin typeface="DJ Doodlers" panose="00000400000000000000" pitchFamily="2" charset="0"/>
              </a:rPr>
              <a:t> Reading Workshop</a:t>
            </a:r>
            <a:endParaRPr lang="en-US" altLang="en-US" sz="2400" b="1" dirty="0">
              <a:latin typeface="DJ Doodlers" panose="00000400000000000000" pitchFamily="2" charset="0"/>
            </a:endParaRPr>
          </a:p>
          <a:p>
            <a:pPr marL="0" indent="0">
              <a:buNone/>
            </a:pPr>
            <a:r>
              <a:rPr lang="en-US" altLang="en-US" sz="2400" b="1" dirty="0">
                <a:latin typeface="DJ Doodlers" panose="00000400000000000000" pitchFamily="2" charset="0"/>
              </a:rPr>
              <a:t>9:45  –  10:15  </a:t>
            </a:r>
            <a:r>
              <a:rPr lang="en-US" altLang="en-US" sz="2400" b="1" dirty="0" smtClean="0">
                <a:latin typeface="DJ Doodlers" panose="00000400000000000000" pitchFamily="2" charset="0"/>
              </a:rPr>
              <a:t>  Switch to Block Two / Recess</a:t>
            </a:r>
            <a:endParaRPr lang="en-US" altLang="en-US" sz="2400" b="1" dirty="0">
              <a:latin typeface="DJ Doodlers" panose="00000400000000000000" pitchFamily="2" charset="0"/>
            </a:endParaRPr>
          </a:p>
          <a:p>
            <a:pPr marL="0" indent="0">
              <a:buNone/>
            </a:pPr>
            <a:r>
              <a:rPr lang="en-US" altLang="en-US" sz="2400" b="1" dirty="0">
                <a:latin typeface="DJ Doodlers" panose="00000400000000000000" pitchFamily="2" charset="0"/>
              </a:rPr>
              <a:t>10:15 – 11:00 </a:t>
            </a:r>
            <a:r>
              <a:rPr lang="en-US" altLang="en-US" sz="2400" b="1" dirty="0" smtClean="0">
                <a:latin typeface="DJ Doodlers" panose="00000400000000000000" pitchFamily="2" charset="0"/>
              </a:rPr>
              <a:t>   Specials</a:t>
            </a:r>
            <a:endParaRPr lang="en-US" altLang="en-US" sz="2400" b="1" dirty="0">
              <a:latin typeface="DJ Doodlers" panose="00000400000000000000" pitchFamily="2" charset="0"/>
            </a:endParaRPr>
          </a:p>
          <a:p>
            <a:pPr marL="0" indent="0">
              <a:buNone/>
            </a:pPr>
            <a:r>
              <a:rPr lang="en-US" altLang="en-US" sz="2400" b="1" dirty="0" smtClean="0">
                <a:latin typeface="DJ Doodlers" panose="00000400000000000000" pitchFamily="2" charset="0"/>
              </a:rPr>
              <a:t>11:00 </a:t>
            </a:r>
            <a:r>
              <a:rPr lang="en-US" altLang="en-US" sz="2400" b="1" dirty="0">
                <a:latin typeface="DJ Doodlers" panose="00000400000000000000" pitchFamily="2" charset="0"/>
              </a:rPr>
              <a:t>– </a:t>
            </a:r>
            <a:r>
              <a:rPr lang="en-US" altLang="en-US" sz="2400" b="1" dirty="0" smtClean="0">
                <a:latin typeface="DJ Doodlers" panose="00000400000000000000" pitchFamily="2" charset="0"/>
              </a:rPr>
              <a:t>12:15    Block Two- Reading Workshop</a:t>
            </a:r>
            <a:endParaRPr lang="en-US" altLang="en-US" sz="2400" b="1" dirty="0">
              <a:latin typeface="DJ Doodlers" panose="00000400000000000000" pitchFamily="2" charset="0"/>
            </a:endParaRPr>
          </a:p>
          <a:p>
            <a:pPr marL="0" indent="0">
              <a:buNone/>
            </a:pPr>
            <a:r>
              <a:rPr lang="en-US" altLang="en-US" sz="2400" b="1" dirty="0" smtClean="0">
                <a:latin typeface="DJ Doodlers" panose="00000400000000000000" pitchFamily="2" charset="0"/>
              </a:rPr>
              <a:t>12:16</a:t>
            </a:r>
            <a:r>
              <a:rPr lang="en-US" altLang="en-US" sz="2400" b="1" dirty="0">
                <a:latin typeface="DJ Doodlers" panose="00000400000000000000" pitchFamily="2" charset="0"/>
              </a:rPr>
              <a:t> - </a:t>
            </a:r>
            <a:r>
              <a:rPr lang="en-US" altLang="en-US" sz="2400" b="1" dirty="0" smtClean="0">
                <a:latin typeface="DJ Doodlers" panose="00000400000000000000" pitchFamily="2" charset="0"/>
              </a:rPr>
              <a:t>12:46     Lunch</a:t>
            </a:r>
          </a:p>
          <a:p>
            <a:pPr marL="0" indent="0">
              <a:buNone/>
            </a:pPr>
            <a:r>
              <a:rPr lang="en-US" altLang="en-US" sz="2400" b="1" dirty="0" smtClean="0">
                <a:latin typeface="DJ Doodlers" panose="00000400000000000000" pitchFamily="2" charset="0"/>
              </a:rPr>
              <a:t>12:46-12:50		Bathroom Break</a:t>
            </a:r>
          </a:p>
          <a:p>
            <a:pPr marL="0" indent="0">
              <a:buNone/>
            </a:pPr>
            <a:r>
              <a:rPr lang="en-US" altLang="en-US" sz="2400" b="1" dirty="0" smtClean="0">
                <a:latin typeface="DJ Doodlers" panose="00000400000000000000" pitchFamily="2" charset="0"/>
              </a:rPr>
              <a:t>12:50  - 1:45     Writing</a:t>
            </a:r>
            <a:r>
              <a:rPr lang="en-US" altLang="en-US" sz="2400" b="1" dirty="0">
                <a:latin typeface="DJ Doodlers" panose="00000400000000000000" pitchFamily="2" charset="0"/>
              </a:rPr>
              <a:t> </a:t>
            </a:r>
            <a:r>
              <a:rPr lang="en-US" altLang="en-US" sz="2400" b="1" dirty="0" smtClean="0">
                <a:latin typeface="DJ Doodlers" panose="00000400000000000000" pitchFamily="2" charset="0"/>
              </a:rPr>
              <a:t>Workshop</a:t>
            </a:r>
            <a:endParaRPr lang="en-US" altLang="en-US" sz="2400" b="1" dirty="0">
              <a:latin typeface="DJ Doodlers" panose="00000400000000000000" pitchFamily="2" charset="0"/>
            </a:endParaRPr>
          </a:p>
          <a:p>
            <a:pPr marL="0" indent="0">
              <a:buNone/>
            </a:pPr>
            <a:r>
              <a:rPr lang="en-US" altLang="en-US" sz="2400" b="1" dirty="0" smtClean="0">
                <a:latin typeface="DJ Doodlers" panose="00000400000000000000" pitchFamily="2" charset="0"/>
              </a:rPr>
              <a:t>1:40 </a:t>
            </a:r>
            <a:r>
              <a:rPr lang="en-US" altLang="en-US" sz="2400" b="1" dirty="0">
                <a:latin typeface="DJ Doodlers" panose="00000400000000000000" pitchFamily="2" charset="0"/>
              </a:rPr>
              <a:t>- 2:15    </a:t>
            </a:r>
            <a:r>
              <a:rPr lang="en-US" altLang="en-US" sz="2400" b="1" dirty="0" smtClean="0">
                <a:latin typeface="DJ Doodlers" panose="00000400000000000000" pitchFamily="2" charset="0"/>
              </a:rPr>
              <a:t>     </a:t>
            </a:r>
            <a:r>
              <a:rPr lang="en-US" altLang="en-US" sz="2400" b="1" dirty="0">
                <a:latin typeface="DJ Doodlers" panose="00000400000000000000" pitchFamily="2" charset="0"/>
              </a:rPr>
              <a:t>BEAR TIME</a:t>
            </a:r>
          </a:p>
          <a:p>
            <a:pPr marL="0" indent="0">
              <a:buNone/>
            </a:pPr>
            <a:r>
              <a:rPr lang="en-US" altLang="en-US" sz="2400" b="1" dirty="0">
                <a:latin typeface="DJ Doodlers" panose="00000400000000000000" pitchFamily="2" charset="0"/>
              </a:rPr>
              <a:t>2:20                </a:t>
            </a:r>
            <a:r>
              <a:rPr lang="en-US" altLang="en-US" sz="2400" b="1" dirty="0" smtClean="0">
                <a:latin typeface="DJ Doodlers" panose="00000400000000000000" pitchFamily="2" charset="0"/>
              </a:rPr>
              <a:t>   Dismissal</a:t>
            </a:r>
            <a:endParaRPr lang="en-US" altLang="en-US" sz="2400" b="1" dirty="0">
              <a:latin typeface="DJ Doodlers" panose="00000400000000000000" pitchFamily="2" charset="0"/>
            </a:endParaRPr>
          </a:p>
          <a:p>
            <a:endParaRPr lang="en-US" dirty="0"/>
          </a:p>
        </p:txBody>
      </p:sp>
    </p:spTree>
    <p:extLst>
      <p:ext uri="{BB962C8B-B14F-4D97-AF65-F5344CB8AC3E}">
        <p14:creationId xmlns:p14="http://schemas.microsoft.com/office/powerpoint/2010/main" val="1400409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68036"/>
            <a:ext cx="8596668" cy="739515"/>
          </a:xfrm>
        </p:spPr>
        <p:txBody>
          <a:bodyPr>
            <a:normAutofit/>
          </a:bodyPr>
          <a:lstStyle/>
          <a:p>
            <a:pPr algn="ctr"/>
            <a:r>
              <a:rPr lang="en-US" sz="4000" b="1" dirty="0" smtClean="0">
                <a:latin typeface="DJ Doodlers" panose="00000400000000000000" pitchFamily="2" charset="0"/>
              </a:rPr>
              <a:t>Specials Schedule</a:t>
            </a:r>
            <a:endParaRPr lang="en-US" sz="4000" b="1" dirty="0">
              <a:latin typeface="DJ Doodlers" panose="00000400000000000000" pitchFamily="2" charset="0"/>
            </a:endParaRPr>
          </a:p>
        </p:txBody>
      </p:sp>
      <p:sp>
        <p:nvSpPr>
          <p:cNvPr id="3" name="Content Placeholder 2"/>
          <p:cNvSpPr>
            <a:spLocks noGrp="1"/>
          </p:cNvSpPr>
          <p:nvPr>
            <p:ph idx="1"/>
          </p:nvPr>
        </p:nvSpPr>
        <p:spPr>
          <a:xfrm>
            <a:off x="677334" y="1543987"/>
            <a:ext cx="8596668" cy="4646951"/>
          </a:xfrm>
        </p:spPr>
        <p:txBody>
          <a:bodyPr>
            <a:normAutofit fontScale="92500" lnSpcReduction="10000"/>
          </a:bodyPr>
          <a:lstStyle/>
          <a:p>
            <a:pPr marL="0" indent="0">
              <a:lnSpc>
                <a:spcPct val="150000"/>
              </a:lnSpc>
              <a:buNone/>
            </a:pPr>
            <a:r>
              <a:rPr lang="en-US" sz="3200" b="1" dirty="0" smtClean="0">
                <a:latin typeface="DJ Doodlers" panose="00000400000000000000" pitchFamily="2" charset="0"/>
              </a:rPr>
              <a:t>Monday : PE </a:t>
            </a:r>
          </a:p>
          <a:p>
            <a:pPr marL="0" indent="0">
              <a:lnSpc>
                <a:spcPct val="150000"/>
              </a:lnSpc>
              <a:buNone/>
            </a:pPr>
            <a:r>
              <a:rPr lang="en-US" sz="3200" b="1" dirty="0" smtClean="0">
                <a:latin typeface="DJ Doodlers" panose="00000400000000000000" pitchFamily="2" charset="0"/>
              </a:rPr>
              <a:t>Tuesday: Music (</a:t>
            </a:r>
            <a:r>
              <a:rPr lang="en-US" sz="3200" b="1" dirty="0" smtClean="0">
                <a:latin typeface="DJ Doodlers" panose="00000400000000000000" pitchFamily="2" charset="0"/>
              </a:rPr>
              <a:t>Holbrook</a:t>
            </a:r>
            <a:r>
              <a:rPr lang="en-US" sz="3200" b="1" dirty="0" smtClean="0">
                <a:latin typeface="DJ Doodlers" panose="00000400000000000000" pitchFamily="2" charset="0"/>
              </a:rPr>
              <a:t>)</a:t>
            </a:r>
          </a:p>
          <a:p>
            <a:pPr marL="0" indent="0">
              <a:lnSpc>
                <a:spcPct val="150000"/>
              </a:lnSpc>
              <a:buNone/>
            </a:pPr>
            <a:r>
              <a:rPr lang="en-US" sz="3200" b="1" dirty="0" smtClean="0">
                <a:latin typeface="DJ Doodlers" panose="00000400000000000000" pitchFamily="2" charset="0"/>
              </a:rPr>
              <a:t>Wednesday: Art (</a:t>
            </a:r>
            <a:r>
              <a:rPr lang="en-US" sz="3200" b="1" dirty="0" smtClean="0">
                <a:latin typeface="DJ Doodlers" panose="00000400000000000000" pitchFamily="2" charset="0"/>
              </a:rPr>
              <a:t>Paschall</a:t>
            </a:r>
            <a:r>
              <a:rPr lang="en-US" sz="3200" b="1" dirty="0" smtClean="0">
                <a:latin typeface="DJ Doodlers" panose="00000400000000000000" pitchFamily="2" charset="0"/>
              </a:rPr>
              <a:t>)</a:t>
            </a:r>
          </a:p>
          <a:p>
            <a:pPr marL="0" indent="0">
              <a:lnSpc>
                <a:spcPct val="150000"/>
              </a:lnSpc>
              <a:buNone/>
            </a:pPr>
            <a:r>
              <a:rPr lang="en-US" sz="3200" b="1" dirty="0" smtClean="0">
                <a:latin typeface="DJ Doodlers" panose="00000400000000000000" pitchFamily="2" charset="0"/>
              </a:rPr>
              <a:t>Thursday: PE</a:t>
            </a:r>
          </a:p>
          <a:p>
            <a:pPr marL="0" indent="0">
              <a:lnSpc>
                <a:spcPct val="150000"/>
              </a:lnSpc>
              <a:buNone/>
            </a:pPr>
            <a:r>
              <a:rPr lang="en-US" sz="3200" b="1" dirty="0" smtClean="0">
                <a:latin typeface="DJ Doodlers" panose="00000400000000000000" pitchFamily="2" charset="0"/>
              </a:rPr>
              <a:t>Friday: Media Center (A)</a:t>
            </a:r>
          </a:p>
          <a:p>
            <a:pPr marL="0" indent="0">
              <a:lnSpc>
                <a:spcPct val="150000"/>
              </a:lnSpc>
              <a:buNone/>
            </a:pPr>
            <a:r>
              <a:rPr lang="en-US" sz="3200" b="1" dirty="0">
                <a:latin typeface="DJ Doodlers" panose="00000400000000000000" pitchFamily="2" charset="0"/>
              </a:rPr>
              <a:t>	</a:t>
            </a:r>
            <a:r>
              <a:rPr lang="en-US" sz="3200" b="1" dirty="0" smtClean="0">
                <a:latin typeface="DJ Doodlers" panose="00000400000000000000" pitchFamily="2" charset="0"/>
              </a:rPr>
              <a:t>		Science Lab    (B)</a:t>
            </a:r>
          </a:p>
        </p:txBody>
      </p:sp>
    </p:spTree>
    <p:extLst>
      <p:ext uri="{BB962C8B-B14F-4D97-AF65-F5344CB8AC3E}">
        <p14:creationId xmlns:p14="http://schemas.microsoft.com/office/powerpoint/2010/main" val="2812934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4864"/>
            <a:ext cx="8596668" cy="874427"/>
          </a:xfrm>
        </p:spPr>
        <p:txBody>
          <a:bodyPr>
            <a:normAutofit/>
          </a:bodyPr>
          <a:lstStyle/>
          <a:p>
            <a:pPr algn="ctr"/>
            <a:r>
              <a:rPr lang="en-US" sz="4400" b="1" dirty="0" smtClean="0">
                <a:latin typeface="DJ Doodlers" panose="00000400000000000000" pitchFamily="2" charset="0"/>
              </a:rPr>
              <a:t>Communication</a:t>
            </a:r>
            <a:endParaRPr lang="en-US" sz="4400" b="1" dirty="0">
              <a:latin typeface="DJ Doodlers" panose="00000400000000000000" pitchFamily="2" charset="0"/>
            </a:endParaRPr>
          </a:p>
        </p:txBody>
      </p:sp>
      <p:sp>
        <p:nvSpPr>
          <p:cNvPr id="3" name="Content Placeholder 2"/>
          <p:cNvSpPr>
            <a:spLocks noGrp="1"/>
          </p:cNvSpPr>
          <p:nvPr>
            <p:ph idx="1"/>
          </p:nvPr>
        </p:nvSpPr>
        <p:spPr>
          <a:xfrm>
            <a:off x="677333" y="1221698"/>
            <a:ext cx="9464193" cy="5636302"/>
          </a:xfrm>
        </p:spPr>
        <p:txBody>
          <a:bodyPr>
            <a:normAutofit/>
          </a:bodyPr>
          <a:lstStyle/>
          <a:p>
            <a:pPr marL="0" indent="0">
              <a:buNone/>
            </a:pPr>
            <a:r>
              <a:rPr lang="en-US" sz="3600" b="1" dirty="0" smtClean="0">
                <a:latin typeface="DJ Doodlers" panose="00000400000000000000" pitchFamily="2" charset="0"/>
              </a:rPr>
              <a:t>*Friday </a:t>
            </a:r>
            <a:r>
              <a:rPr lang="en-US" sz="3600" b="1" dirty="0">
                <a:latin typeface="DJ Doodlers" panose="00000400000000000000" pitchFamily="2" charset="0"/>
              </a:rPr>
              <a:t>Folders </a:t>
            </a:r>
            <a:r>
              <a:rPr lang="en-US" sz="3600" b="1" dirty="0" smtClean="0">
                <a:latin typeface="DJ Doodlers" panose="00000400000000000000" pitchFamily="2" charset="0"/>
              </a:rPr>
              <a:t>are </a:t>
            </a:r>
            <a:r>
              <a:rPr lang="en-US" sz="3600" b="1" u="sng" dirty="0" smtClean="0">
                <a:latin typeface="DJ Doodlers" panose="00000400000000000000" pitchFamily="2" charset="0"/>
              </a:rPr>
              <a:t>inside </a:t>
            </a:r>
            <a:r>
              <a:rPr lang="en-US" sz="3600" b="1" dirty="0">
                <a:latin typeface="DJ Doodlers" panose="00000400000000000000" pitchFamily="2" charset="0"/>
              </a:rPr>
              <a:t>binders-</a:t>
            </a:r>
            <a:r>
              <a:rPr lang="en-US" sz="3600" dirty="0">
                <a:latin typeface="DJ Doodlers" panose="00000400000000000000" pitchFamily="2" charset="0"/>
              </a:rPr>
              <a:t>Please DO </a:t>
            </a:r>
            <a:r>
              <a:rPr lang="en-US" sz="3600" dirty="0" smtClean="0">
                <a:latin typeface="DJ Doodlers" panose="00000400000000000000" pitchFamily="2" charset="0"/>
              </a:rPr>
              <a:t>NOT take </a:t>
            </a:r>
            <a:r>
              <a:rPr lang="en-US" sz="3600" dirty="0">
                <a:latin typeface="DJ Doodlers" panose="00000400000000000000" pitchFamily="2" charset="0"/>
              </a:rPr>
              <a:t>these out of their binders.</a:t>
            </a:r>
          </a:p>
          <a:p>
            <a:pPr marL="0" indent="0">
              <a:buNone/>
            </a:pPr>
            <a:r>
              <a:rPr lang="en-US" sz="3600" b="1" dirty="0" smtClean="0">
                <a:latin typeface="DJ Doodlers" panose="00000400000000000000" pitchFamily="2" charset="0"/>
              </a:rPr>
              <a:t>*Signed papers- </a:t>
            </a:r>
            <a:r>
              <a:rPr lang="en-US" sz="3600" dirty="0" smtClean="0">
                <a:latin typeface="DJ Doodlers" panose="00000400000000000000" pitchFamily="2" charset="0"/>
              </a:rPr>
              <a:t>must be returned </a:t>
            </a:r>
            <a:r>
              <a:rPr lang="en-US" sz="3600" dirty="0" smtClean="0">
                <a:latin typeface="DJ Doodlers" panose="00000400000000000000" pitchFamily="2" charset="0"/>
              </a:rPr>
              <a:t>on Monday</a:t>
            </a:r>
            <a:endParaRPr lang="en-US" sz="3600" dirty="0">
              <a:latin typeface="DJ Doodlers" panose="00000400000000000000" pitchFamily="2" charset="0"/>
            </a:endParaRPr>
          </a:p>
          <a:p>
            <a:pPr marL="0" indent="0">
              <a:buNone/>
            </a:pPr>
            <a:r>
              <a:rPr lang="en-US" sz="3600" b="1" dirty="0" smtClean="0">
                <a:latin typeface="DJ Doodlers" panose="00000400000000000000" pitchFamily="2" charset="0"/>
              </a:rPr>
              <a:t>*</a:t>
            </a:r>
            <a:r>
              <a:rPr lang="en-US" sz="3600" b="1" dirty="0" smtClean="0">
                <a:latin typeface="DJ Doodlers" panose="00000400000000000000" pitchFamily="2" charset="0"/>
              </a:rPr>
              <a:t>Home </a:t>
            </a:r>
            <a:r>
              <a:rPr lang="en-US" sz="3600" b="1" dirty="0">
                <a:latin typeface="DJ Doodlers" panose="00000400000000000000" pitchFamily="2" charset="0"/>
              </a:rPr>
              <a:t>Access Center-</a:t>
            </a:r>
            <a:r>
              <a:rPr lang="en-US" sz="3600" dirty="0">
                <a:latin typeface="DJ Doodlers" panose="00000400000000000000" pitchFamily="2" charset="0"/>
              </a:rPr>
              <a:t>(Grades on the website)</a:t>
            </a:r>
          </a:p>
          <a:p>
            <a:pPr marL="0" indent="0">
              <a:buNone/>
            </a:pPr>
            <a:r>
              <a:rPr lang="en-US" sz="3600" b="1" dirty="0" smtClean="0">
                <a:latin typeface="DJ Doodlers" panose="00000400000000000000" pitchFamily="2" charset="0"/>
              </a:rPr>
              <a:t>*Newsletter</a:t>
            </a:r>
            <a:r>
              <a:rPr lang="en-US" sz="3600" dirty="0" smtClean="0">
                <a:latin typeface="DJ Doodlers" panose="00000400000000000000" pitchFamily="2" charset="0"/>
              </a:rPr>
              <a:t>-placed </a:t>
            </a:r>
            <a:r>
              <a:rPr lang="en-US" sz="3600" dirty="0">
                <a:latin typeface="DJ Doodlers" panose="00000400000000000000" pitchFamily="2" charset="0"/>
              </a:rPr>
              <a:t>on grade level website (by Sunday, often earlier</a:t>
            </a:r>
            <a:r>
              <a:rPr lang="en-US" sz="3200" dirty="0">
                <a:latin typeface="DJ Doodlers" panose="00000400000000000000" pitchFamily="2" charset="0"/>
              </a:rPr>
              <a:t>)</a:t>
            </a:r>
          </a:p>
          <a:p>
            <a:pPr marL="0" indent="0">
              <a:buNone/>
            </a:pPr>
            <a:endParaRPr lang="en-US" sz="3200" b="1" dirty="0">
              <a:latin typeface="DJ Doodlers" panose="00000400000000000000" pitchFamily="2" charset="0"/>
            </a:endParaRPr>
          </a:p>
          <a:p>
            <a:endParaRPr lang="en-US" dirty="0"/>
          </a:p>
        </p:txBody>
      </p:sp>
    </p:spTree>
    <p:extLst>
      <p:ext uri="{BB962C8B-B14F-4D97-AF65-F5344CB8AC3E}">
        <p14:creationId xmlns:p14="http://schemas.microsoft.com/office/powerpoint/2010/main" val="70855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9397"/>
          </a:xfrm>
        </p:spPr>
        <p:txBody>
          <a:bodyPr>
            <a:normAutofit/>
          </a:bodyPr>
          <a:lstStyle/>
          <a:p>
            <a:pPr algn="ctr"/>
            <a:r>
              <a:rPr lang="en-US" sz="4000" b="1" dirty="0">
                <a:latin typeface="DJ Doodlers" panose="00000400000000000000" pitchFamily="2" charset="0"/>
              </a:rPr>
              <a:t>www.rnefourthgrade.weebly.com</a:t>
            </a:r>
          </a:p>
        </p:txBody>
      </p:sp>
      <p:sp>
        <p:nvSpPr>
          <p:cNvPr id="3" name="Content Placeholder 2"/>
          <p:cNvSpPr>
            <a:spLocks noGrp="1"/>
          </p:cNvSpPr>
          <p:nvPr>
            <p:ph idx="1"/>
          </p:nvPr>
        </p:nvSpPr>
        <p:spPr>
          <a:xfrm>
            <a:off x="677334" y="1528997"/>
            <a:ext cx="8596668" cy="4512365"/>
          </a:xfrm>
        </p:spPr>
        <p:txBody>
          <a:bodyPr/>
          <a:lstStyle/>
          <a:p>
            <a:pPr marL="0" indent="0">
              <a:lnSpc>
                <a:spcPct val="150000"/>
              </a:lnSpc>
              <a:buNone/>
            </a:pPr>
            <a:r>
              <a:rPr lang="en-US" sz="3200" b="1" dirty="0">
                <a:latin typeface="DJ Doodlers" panose="00000400000000000000" pitchFamily="2" charset="0"/>
              </a:rPr>
              <a:t>Weekly Newsletters</a:t>
            </a:r>
          </a:p>
          <a:p>
            <a:pPr marL="0" indent="0">
              <a:lnSpc>
                <a:spcPct val="150000"/>
              </a:lnSpc>
              <a:buNone/>
            </a:pPr>
            <a:r>
              <a:rPr lang="en-US" sz="3200" b="1" dirty="0">
                <a:latin typeface="DJ Doodlers" panose="00000400000000000000" pitchFamily="2" charset="0"/>
              </a:rPr>
              <a:t>Math Unit letters</a:t>
            </a:r>
          </a:p>
          <a:p>
            <a:pPr marL="0" indent="0">
              <a:lnSpc>
                <a:spcPct val="150000"/>
              </a:lnSpc>
              <a:buNone/>
            </a:pPr>
            <a:r>
              <a:rPr lang="en-US" sz="3200" b="1" dirty="0">
                <a:latin typeface="DJ Doodlers" panose="00000400000000000000" pitchFamily="2" charset="0"/>
              </a:rPr>
              <a:t>Writing Information</a:t>
            </a:r>
          </a:p>
          <a:p>
            <a:pPr marL="0" indent="0">
              <a:lnSpc>
                <a:spcPct val="150000"/>
              </a:lnSpc>
              <a:buNone/>
            </a:pPr>
            <a:r>
              <a:rPr lang="en-US" sz="3200" b="1" dirty="0">
                <a:latin typeface="DJ Doodlers" panose="00000400000000000000" pitchFamily="2" charset="0"/>
              </a:rPr>
              <a:t>Important Dates and Information</a:t>
            </a:r>
          </a:p>
          <a:p>
            <a:pPr marL="0" indent="0">
              <a:lnSpc>
                <a:spcPct val="150000"/>
              </a:lnSpc>
              <a:buNone/>
            </a:pPr>
            <a:r>
              <a:rPr lang="en-US" sz="3200" b="1" dirty="0">
                <a:latin typeface="DJ Doodlers" panose="00000400000000000000" pitchFamily="2" charset="0"/>
              </a:rPr>
              <a:t>Additional Resources</a:t>
            </a:r>
          </a:p>
          <a:p>
            <a:endParaRPr lang="en-US" b="1" dirty="0"/>
          </a:p>
        </p:txBody>
      </p:sp>
    </p:spTree>
    <p:extLst>
      <p:ext uri="{BB962C8B-B14F-4D97-AF65-F5344CB8AC3E}">
        <p14:creationId xmlns:p14="http://schemas.microsoft.com/office/powerpoint/2010/main" val="1118540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515"/>
          </a:xfrm>
        </p:spPr>
        <p:txBody>
          <a:bodyPr/>
          <a:lstStyle/>
          <a:p>
            <a:pPr algn="ctr"/>
            <a:r>
              <a:rPr lang="en-US" b="1" dirty="0" smtClean="0">
                <a:latin typeface="DJ Doodlers" panose="00000400000000000000" pitchFamily="2" charset="0"/>
              </a:rPr>
              <a:t>Transportation</a:t>
            </a:r>
            <a:endParaRPr lang="en-US" b="1" dirty="0">
              <a:latin typeface="DJ Doodlers" panose="00000400000000000000" pitchFamily="2" charset="0"/>
            </a:endParaRPr>
          </a:p>
        </p:txBody>
      </p:sp>
      <p:sp>
        <p:nvSpPr>
          <p:cNvPr id="3" name="Content Placeholder 2"/>
          <p:cNvSpPr>
            <a:spLocks noGrp="1"/>
          </p:cNvSpPr>
          <p:nvPr>
            <p:ph idx="1"/>
          </p:nvPr>
        </p:nvSpPr>
        <p:spPr>
          <a:xfrm>
            <a:off x="677334" y="1484026"/>
            <a:ext cx="8596668" cy="5096656"/>
          </a:xfrm>
        </p:spPr>
        <p:txBody>
          <a:bodyPr>
            <a:normAutofit fontScale="92500" lnSpcReduction="10000"/>
          </a:bodyPr>
          <a:lstStyle/>
          <a:p>
            <a:pPr marL="0" indent="0">
              <a:lnSpc>
                <a:spcPct val="150000"/>
              </a:lnSpc>
              <a:buNone/>
              <a:defRPr/>
            </a:pPr>
            <a:r>
              <a:rPr lang="en-US" altLang="en-US" sz="3200" b="1" dirty="0" smtClean="0">
                <a:latin typeface="DJ Doodlers" panose="00000400000000000000" pitchFamily="2" charset="0"/>
              </a:rPr>
              <a:t>*We </a:t>
            </a:r>
            <a:r>
              <a:rPr lang="en-US" altLang="en-US" sz="3200" b="1" dirty="0">
                <a:latin typeface="DJ Doodlers" panose="00000400000000000000" pitchFamily="2" charset="0"/>
              </a:rPr>
              <a:t>MUST have </a:t>
            </a:r>
            <a:r>
              <a:rPr lang="en-US" altLang="en-US" sz="3200" b="1" dirty="0" smtClean="0">
                <a:latin typeface="DJ Doodlers" panose="00000400000000000000" pitchFamily="2" charset="0"/>
              </a:rPr>
              <a:t>changes </a:t>
            </a:r>
            <a:r>
              <a:rPr lang="en-US" altLang="en-US" sz="3200" b="1" dirty="0">
                <a:latin typeface="DJ Doodlers" panose="00000400000000000000" pitchFamily="2" charset="0"/>
              </a:rPr>
              <a:t>in transportation </a:t>
            </a:r>
            <a:r>
              <a:rPr lang="en-US" altLang="en-US" sz="3200" b="1" u="sng" dirty="0">
                <a:latin typeface="DJ Doodlers" panose="00000400000000000000" pitchFamily="2" charset="0"/>
              </a:rPr>
              <a:t>in writing</a:t>
            </a:r>
            <a:r>
              <a:rPr lang="en-US" altLang="en-US" sz="3200" b="1" dirty="0">
                <a:latin typeface="DJ Doodlers" panose="00000400000000000000" pitchFamily="2" charset="0"/>
              </a:rPr>
              <a:t> with parent signature. </a:t>
            </a:r>
            <a:r>
              <a:rPr lang="en-US" altLang="en-US" sz="3200" b="1" dirty="0" smtClean="0">
                <a:latin typeface="DJ Doodlers" panose="00000400000000000000" pitchFamily="2" charset="0"/>
              </a:rPr>
              <a:t>This </a:t>
            </a:r>
            <a:r>
              <a:rPr lang="en-US" altLang="en-US" sz="3200" b="1" dirty="0">
                <a:latin typeface="DJ Doodlers" panose="00000400000000000000" pitchFamily="2" charset="0"/>
              </a:rPr>
              <a:t>is for the safety of your child!</a:t>
            </a:r>
          </a:p>
          <a:p>
            <a:pPr marL="0" indent="0">
              <a:lnSpc>
                <a:spcPct val="150000"/>
              </a:lnSpc>
              <a:buNone/>
              <a:defRPr/>
            </a:pPr>
            <a:r>
              <a:rPr lang="en-US" altLang="en-US" sz="3200" b="1" dirty="0" smtClean="0">
                <a:latin typeface="DJ Doodlers" panose="00000400000000000000" pitchFamily="2" charset="0"/>
              </a:rPr>
              <a:t>*Do </a:t>
            </a:r>
            <a:r>
              <a:rPr lang="en-US" altLang="en-US" sz="3200" b="1" dirty="0">
                <a:latin typeface="DJ Doodlers" panose="00000400000000000000" pitchFamily="2" charset="0"/>
              </a:rPr>
              <a:t>not email transportation changes.</a:t>
            </a:r>
          </a:p>
          <a:p>
            <a:pPr marL="0" indent="0">
              <a:lnSpc>
                <a:spcPct val="150000"/>
              </a:lnSpc>
              <a:buNone/>
              <a:defRPr/>
            </a:pPr>
            <a:r>
              <a:rPr lang="en-US" altLang="en-US" sz="3200" b="1" dirty="0" smtClean="0">
                <a:latin typeface="DJ Doodlers" panose="00000400000000000000" pitchFamily="2" charset="0"/>
              </a:rPr>
              <a:t>*Please </a:t>
            </a:r>
            <a:r>
              <a:rPr lang="en-US" altLang="en-US" sz="3200" b="1" dirty="0">
                <a:latin typeface="DJ Doodlers" panose="00000400000000000000" pitchFamily="2" charset="0"/>
              </a:rPr>
              <a:t>be specific on who is picking up your child.  First and last names.</a:t>
            </a:r>
          </a:p>
          <a:p>
            <a:pPr marL="0" indent="0">
              <a:lnSpc>
                <a:spcPct val="150000"/>
              </a:lnSpc>
              <a:buNone/>
              <a:defRPr/>
            </a:pPr>
            <a:r>
              <a:rPr lang="en-US" altLang="en-US" sz="3200" b="1" dirty="0" smtClean="0">
                <a:latin typeface="DJ Doodlers" panose="00000400000000000000" pitchFamily="2" charset="0"/>
              </a:rPr>
              <a:t>*Include </a:t>
            </a:r>
            <a:r>
              <a:rPr lang="en-US" altLang="en-US" sz="3200" b="1" dirty="0">
                <a:latin typeface="DJ Doodlers" panose="00000400000000000000" pitchFamily="2" charset="0"/>
              </a:rPr>
              <a:t>how they usually go home.</a:t>
            </a:r>
          </a:p>
          <a:p>
            <a:endParaRPr lang="en-US" dirty="0"/>
          </a:p>
        </p:txBody>
      </p:sp>
    </p:spTree>
    <p:extLst>
      <p:ext uri="{BB962C8B-B14F-4D97-AF65-F5344CB8AC3E}">
        <p14:creationId xmlns:p14="http://schemas.microsoft.com/office/powerpoint/2010/main" val="2082966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9855"/>
            <a:ext cx="8596668" cy="739515"/>
          </a:xfrm>
        </p:spPr>
        <p:txBody>
          <a:bodyPr/>
          <a:lstStyle/>
          <a:p>
            <a:pPr algn="ctr"/>
            <a:r>
              <a:rPr lang="en-US" b="1" dirty="0" smtClean="0">
                <a:latin typeface="DJ Doodlers" panose="00000400000000000000" pitchFamily="2" charset="0"/>
              </a:rPr>
              <a:t>Volunteer Policy</a:t>
            </a:r>
            <a:endParaRPr lang="en-US" b="1" dirty="0">
              <a:latin typeface="DJ Doodlers" panose="00000400000000000000" pitchFamily="2" charset="0"/>
            </a:endParaRPr>
          </a:p>
        </p:txBody>
      </p:sp>
      <p:sp>
        <p:nvSpPr>
          <p:cNvPr id="3" name="Content Placeholder 2"/>
          <p:cNvSpPr>
            <a:spLocks noGrp="1"/>
          </p:cNvSpPr>
          <p:nvPr>
            <p:ph idx="1"/>
          </p:nvPr>
        </p:nvSpPr>
        <p:spPr>
          <a:xfrm>
            <a:off x="538787" y="1167189"/>
            <a:ext cx="10032231" cy="4931764"/>
          </a:xfrm>
        </p:spPr>
        <p:txBody>
          <a:bodyPr>
            <a:noAutofit/>
          </a:bodyPr>
          <a:lstStyle/>
          <a:p>
            <a:pPr marL="0" indent="0" algn="ctr">
              <a:buNone/>
            </a:pPr>
            <a:r>
              <a:rPr lang="en-US" altLang="en-US" sz="2800" b="1" dirty="0" smtClean="0">
                <a:solidFill>
                  <a:schemeClr val="tx1"/>
                </a:solidFill>
                <a:latin typeface="DJ Doodlers" panose="00000400000000000000" pitchFamily="2" charset="0"/>
              </a:rPr>
              <a:t> Fulton </a:t>
            </a:r>
            <a:r>
              <a:rPr lang="en-US" altLang="en-US" sz="2800" b="1" dirty="0">
                <a:solidFill>
                  <a:schemeClr val="tx1"/>
                </a:solidFill>
                <a:latin typeface="DJ Doodlers" panose="00000400000000000000" pitchFamily="2" charset="0"/>
              </a:rPr>
              <a:t>County’s policy for </a:t>
            </a:r>
            <a:r>
              <a:rPr lang="en-US" altLang="en-US" sz="2800" b="1" dirty="0" smtClean="0">
                <a:solidFill>
                  <a:schemeClr val="tx1"/>
                </a:solidFill>
                <a:latin typeface="DJ Doodlers" panose="00000400000000000000" pitchFamily="2" charset="0"/>
              </a:rPr>
              <a:t>anyone volunteering</a:t>
            </a:r>
            <a:r>
              <a:rPr lang="en-US" altLang="en-US" sz="2800" b="1" dirty="0">
                <a:solidFill>
                  <a:schemeClr val="tx1"/>
                </a:solidFill>
                <a:latin typeface="DJ Doodlers" panose="00000400000000000000" pitchFamily="2" charset="0"/>
              </a:rPr>
              <a:t>  anywhere within the school; classroom, Media Center, or on field trips is all volunteers </a:t>
            </a:r>
            <a:r>
              <a:rPr lang="en-US" altLang="en-US" sz="2800" b="1" dirty="0" smtClean="0">
                <a:solidFill>
                  <a:schemeClr val="tx1"/>
                </a:solidFill>
                <a:latin typeface="DJ Doodlers" panose="00000400000000000000" pitchFamily="2" charset="0"/>
              </a:rPr>
              <a:t>must complete the</a:t>
            </a:r>
            <a:r>
              <a:rPr lang="en-US" altLang="en-US" sz="2800" b="1" dirty="0">
                <a:solidFill>
                  <a:schemeClr val="tx1"/>
                </a:solidFill>
                <a:latin typeface="DJ Doodlers" panose="00000400000000000000" pitchFamily="2" charset="0"/>
              </a:rPr>
              <a:t> </a:t>
            </a:r>
            <a:r>
              <a:rPr lang="en-US" altLang="en-US" sz="2800" b="1" u="sng" dirty="0" smtClean="0">
                <a:solidFill>
                  <a:schemeClr val="tx1"/>
                </a:solidFill>
                <a:latin typeface="DJ Doodlers" panose="00000400000000000000" pitchFamily="2" charset="0"/>
                <a:hlinkClick r:id="rId2"/>
              </a:rPr>
              <a:t>Child Abuse Reporting </a:t>
            </a:r>
            <a:r>
              <a:rPr lang="en-US" altLang="en-US" sz="2800" b="1" u="sng" dirty="0">
                <a:solidFill>
                  <a:schemeClr val="tx1"/>
                </a:solidFill>
                <a:latin typeface="DJ Doodlers" panose="00000400000000000000" pitchFamily="2" charset="0"/>
                <a:hlinkClick r:id="rId2"/>
              </a:rPr>
              <a:t>Protocol </a:t>
            </a:r>
            <a:r>
              <a:rPr lang="en-US" altLang="en-US" sz="2800" b="1" u="sng" dirty="0" smtClean="0">
                <a:solidFill>
                  <a:schemeClr val="tx1"/>
                </a:solidFill>
                <a:latin typeface="DJ Doodlers" panose="00000400000000000000" pitchFamily="2" charset="0"/>
                <a:hlinkClick r:id="rId2"/>
              </a:rPr>
              <a:t>for Volunteers</a:t>
            </a:r>
            <a:r>
              <a:rPr lang="en-US" altLang="en-US" sz="2800" b="1" dirty="0">
                <a:solidFill>
                  <a:schemeClr val="tx1"/>
                </a:solidFill>
                <a:latin typeface="DJ Doodlers" panose="00000400000000000000" pitchFamily="2" charset="0"/>
              </a:rPr>
              <a:t> slideshow. This must be done prior to you arriving at the school. The protocol only takes minutes but it can take up to 48 hours for your registration to be completely processed by Fulton County. Once you receive confirmation that the registration is complete, you will only then be able to volunteer at Roswell North</a:t>
            </a:r>
            <a:r>
              <a:rPr lang="en-US" altLang="en-US" sz="2800" b="1" dirty="0" smtClean="0">
                <a:solidFill>
                  <a:schemeClr val="tx1"/>
                </a:solidFill>
                <a:latin typeface="DJ Doodlers" panose="00000400000000000000" pitchFamily="2" charset="0"/>
              </a:rPr>
              <a:t>.</a:t>
            </a:r>
          </a:p>
          <a:p>
            <a:pPr marL="0" indent="0" algn="ctr">
              <a:buNone/>
            </a:pPr>
            <a:r>
              <a:rPr lang="en-US" sz="2800" b="1" dirty="0">
                <a:solidFill>
                  <a:schemeClr val="tx1"/>
                </a:solidFill>
                <a:latin typeface="DJ Doodlers" panose="00000400000000000000" pitchFamily="2" charset="0"/>
                <a:cs typeface="+mj-ea"/>
              </a:rPr>
              <a:t/>
            </a:r>
            <a:br>
              <a:rPr lang="en-US" sz="2800" b="1" dirty="0">
                <a:solidFill>
                  <a:schemeClr val="tx1"/>
                </a:solidFill>
                <a:latin typeface="DJ Doodlers" panose="00000400000000000000" pitchFamily="2" charset="0"/>
                <a:cs typeface="+mj-ea"/>
              </a:rPr>
            </a:br>
            <a:r>
              <a:rPr lang="en-US" altLang="en-US" sz="2800" b="1" u="sng" dirty="0">
                <a:solidFill>
                  <a:schemeClr val="tx1"/>
                </a:solidFill>
                <a:latin typeface="DJ Doodlers" panose="00000400000000000000" pitchFamily="2" charset="0"/>
              </a:rPr>
              <a:t>MUST BE COMPLETED EVERY YEAR</a:t>
            </a:r>
            <a:r>
              <a:rPr lang="en-US" altLang="en-US" sz="2800" b="1" dirty="0">
                <a:solidFill>
                  <a:schemeClr val="tx1"/>
                </a:solidFill>
                <a:latin typeface="DJ Doodlers" panose="00000400000000000000" pitchFamily="2" charset="0"/>
              </a:rPr>
              <a:t>!</a:t>
            </a:r>
            <a:endParaRPr lang="en-US" sz="2800" b="1" dirty="0">
              <a:latin typeface="DJ Doodlers" panose="00000400000000000000" pitchFamily="2" charset="0"/>
            </a:endParaRPr>
          </a:p>
        </p:txBody>
      </p:sp>
    </p:spTree>
    <p:extLst>
      <p:ext uri="{BB962C8B-B14F-4D97-AF65-F5344CB8AC3E}">
        <p14:creationId xmlns:p14="http://schemas.microsoft.com/office/powerpoint/2010/main" val="3764722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9495"/>
          </a:xfrm>
        </p:spPr>
        <p:txBody>
          <a:bodyPr/>
          <a:lstStyle/>
          <a:p>
            <a:pPr algn="ctr"/>
            <a:r>
              <a:rPr lang="en-US" b="1" dirty="0" smtClean="0">
                <a:latin typeface="DJ Doodlers" panose="00000400000000000000" pitchFamily="2" charset="0"/>
              </a:rPr>
              <a:t>Fourth Grade Expectations</a:t>
            </a:r>
            <a:endParaRPr lang="en-US" b="1" dirty="0">
              <a:latin typeface="DJ Doodlers" panose="00000400000000000000" pitchFamily="2" charset="0"/>
            </a:endParaRPr>
          </a:p>
        </p:txBody>
      </p:sp>
      <p:sp>
        <p:nvSpPr>
          <p:cNvPr id="3" name="Content Placeholder 2"/>
          <p:cNvSpPr>
            <a:spLocks noGrp="1"/>
          </p:cNvSpPr>
          <p:nvPr>
            <p:ph idx="1"/>
          </p:nvPr>
        </p:nvSpPr>
        <p:spPr>
          <a:xfrm>
            <a:off x="677334" y="1379096"/>
            <a:ext cx="8596668" cy="5021704"/>
          </a:xfrm>
        </p:spPr>
        <p:txBody>
          <a:bodyPr>
            <a:normAutofit lnSpcReduction="10000"/>
          </a:bodyPr>
          <a:lstStyle/>
          <a:p>
            <a:pPr marL="0" indent="0">
              <a:lnSpc>
                <a:spcPct val="150000"/>
              </a:lnSpc>
              <a:buNone/>
            </a:pPr>
            <a:r>
              <a:rPr lang="en-US" altLang="en-US" sz="3200" b="1" dirty="0">
                <a:latin typeface="DJ Doodlers" panose="00000400000000000000" pitchFamily="2" charset="0"/>
              </a:rPr>
              <a:t>Respect themselves and others</a:t>
            </a:r>
          </a:p>
          <a:p>
            <a:pPr marL="0" indent="0">
              <a:lnSpc>
                <a:spcPct val="150000"/>
              </a:lnSpc>
              <a:buNone/>
            </a:pPr>
            <a:r>
              <a:rPr lang="en-US" altLang="en-US" sz="3200" b="1" dirty="0">
                <a:latin typeface="DJ Doodlers" panose="00000400000000000000" pitchFamily="2" charset="0"/>
              </a:rPr>
              <a:t>Work together </a:t>
            </a:r>
            <a:r>
              <a:rPr lang="en-US" altLang="en-US" sz="3200" b="1" dirty="0" smtClean="0">
                <a:latin typeface="DJ Doodlers" panose="00000400000000000000" pitchFamily="2" charset="0"/>
              </a:rPr>
              <a:t>cooperatively</a:t>
            </a:r>
          </a:p>
          <a:p>
            <a:pPr marL="0" indent="0">
              <a:lnSpc>
                <a:spcPct val="150000"/>
              </a:lnSpc>
              <a:buNone/>
            </a:pPr>
            <a:r>
              <a:rPr lang="en-US" altLang="en-US" sz="3200" b="1" dirty="0" smtClean="0">
                <a:latin typeface="DJ Doodlers" panose="00000400000000000000" pitchFamily="2" charset="0"/>
              </a:rPr>
              <a:t>Take care of classroom materials</a:t>
            </a:r>
            <a:endParaRPr lang="en-US" altLang="en-US" sz="3200" b="1" dirty="0">
              <a:latin typeface="DJ Doodlers" panose="00000400000000000000" pitchFamily="2" charset="0"/>
            </a:endParaRPr>
          </a:p>
          <a:p>
            <a:pPr marL="0" indent="0">
              <a:lnSpc>
                <a:spcPct val="150000"/>
              </a:lnSpc>
              <a:buNone/>
            </a:pPr>
            <a:r>
              <a:rPr lang="en-US" altLang="en-US" sz="3200" b="1" dirty="0" smtClean="0">
                <a:latin typeface="DJ Doodlers" panose="00000400000000000000" pitchFamily="2" charset="0"/>
              </a:rPr>
              <a:t>Take </a:t>
            </a:r>
            <a:r>
              <a:rPr lang="en-US" altLang="en-US" sz="3200" b="1" dirty="0">
                <a:latin typeface="DJ Doodlers" panose="00000400000000000000" pitchFamily="2" charset="0"/>
              </a:rPr>
              <a:t>responsibility for their own </a:t>
            </a:r>
            <a:r>
              <a:rPr lang="en-US" altLang="en-US" sz="3200" b="1" dirty="0" smtClean="0">
                <a:latin typeface="DJ Doodlers" panose="00000400000000000000" pitchFamily="2" charset="0"/>
              </a:rPr>
              <a:t>actions</a:t>
            </a:r>
            <a:endParaRPr lang="en-US" altLang="en-US" sz="3200" b="1" dirty="0">
              <a:latin typeface="DJ Doodlers" panose="00000400000000000000" pitchFamily="2" charset="0"/>
            </a:endParaRPr>
          </a:p>
          <a:p>
            <a:pPr marL="0" indent="0">
              <a:lnSpc>
                <a:spcPct val="150000"/>
              </a:lnSpc>
              <a:buNone/>
            </a:pPr>
            <a:r>
              <a:rPr lang="en-US" altLang="en-US" sz="3200" b="1" dirty="0">
                <a:latin typeface="DJ Doodlers" panose="00000400000000000000" pitchFamily="2" charset="0"/>
              </a:rPr>
              <a:t>Taking responsibility for their OWN work</a:t>
            </a:r>
          </a:p>
          <a:p>
            <a:pPr marL="0" indent="0">
              <a:lnSpc>
                <a:spcPct val="150000"/>
              </a:lnSpc>
              <a:buNone/>
            </a:pPr>
            <a:r>
              <a:rPr lang="en-US" altLang="en-US" sz="3200" b="1" dirty="0">
                <a:latin typeface="DJ Doodlers" panose="00000400000000000000" pitchFamily="2" charset="0"/>
              </a:rPr>
              <a:t>Do their own personal best</a:t>
            </a:r>
          </a:p>
          <a:p>
            <a:endParaRPr lang="en-US" dirty="0"/>
          </a:p>
        </p:txBody>
      </p:sp>
    </p:spTree>
    <p:extLst>
      <p:ext uri="{BB962C8B-B14F-4D97-AF65-F5344CB8AC3E}">
        <p14:creationId xmlns:p14="http://schemas.microsoft.com/office/powerpoint/2010/main" val="975957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4505"/>
          </a:xfrm>
        </p:spPr>
        <p:txBody>
          <a:bodyPr/>
          <a:lstStyle/>
          <a:p>
            <a:pPr algn="ctr"/>
            <a:r>
              <a:rPr lang="en-US" b="1" dirty="0" smtClean="0">
                <a:latin typeface="DJ Doodlers" panose="00000400000000000000" pitchFamily="2" charset="0"/>
              </a:rPr>
              <a:t>Student Behavior Plan</a:t>
            </a:r>
            <a:endParaRPr lang="en-US" b="1" dirty="0">
              <a:latin typeface="DJ Doodlers" panose="00000400000000000000" pitchFamily="2" charset="0"/>
            </a:endParaRPr>
          </a:p>
        </p:txBody>
      </p:sp>
      <p:sp>
        <p:nvSpPr>
          <p:cNvPr id="3" name="Content Placeholder 2"/>
          <p:cNvSpPr>
            <a:spLocks noGrp="1"/>
          </p:cNvSpPr>
          <p:nvPr>
            <p:ph idx="1"/>
          </p:nvPr>
        </p:nvSpPr>
        <p:spPr>
          <a:xfrm>
            <a:off x="677333" y="1219201"/>
            <a:ext cx="9450339" cy="5375564"/>
          </a:xfrm>
        </p:spPr>
        <p:txBody>
          <a:bodyPr>
            <a:normAutofit fontScale="77500" lnSpcReduction="20000"/>
          </a:bodyPr>
          <a:lstStyle/>
          <a:p>
            <a:pPr marL="0" indent="0">
              <a:lnSpc>
                <a:spcPct val="150000"/>
              </a:lnSpc>
              <a:buNone/>
              <a:defRPr/>
            </a:pPr>
            <a:r>
              <a:rPr lang="en-US" altLang="en-US" sz="3200" b="1" dirty="0">
                <a:latin typeface="DJ Doodlers" panose="00000400000000000000" pitchFamily="2" charset="0"/>
              </a:rPr>
              <a:t>Students </a:t>
            </a:r>
            <a:r>
              <a:rPr lang="en-US" altLang="en-US" sz="3200" b="1" dirty="0" smtClean="0">
                <a:latin typeface="DJ Doodlers" panose="00000400000000000000" pitchFamily="2" charset="0"/>
              </a:rPr>
              <a:t>earn Bear Bucks </a:t>
            </a:r>
            <a:r>
              <a:rPr lang="en-US" altLang="en-US" sz="3200" b="1" dirty="0">
                <a:latin typeface="DJ Doodlers" panose="00000400000000000000" pitchFamily="2" charset="0"/>
              </a:rPr>
              <a:t>for doing the right thing</a:t>
            </a:r>
            <a:r>
              <a:rPr lang="en-US" altLang="en-US" sz="3200" b="1" dirty="0" smtClean="0">
                <a:latin typeface="DJ Doodlers" panose="00000400000000000000" pitchFamily="2" charset="0"/>
              </a:rPr>
              <a:t>. This is now schoolwide.</a:t>
            </a:r>
            <a:endParaRPr lang="en-US" altLang="en-US" sz="3200" b="1" dirty="0">
              <a:latin typeface="DJ Doodlers" panose="00000400000000000000" pitchFamily="2" charset="0"/>
            </a:endParaRPr>
          </a:p>
          <a:p>
            <a:pPr marL="457200" lvl="1" indent="0">
              <a:lnSpc>
                <a:spcPct val="150000"/>
              </a:lnSpc>
              <a:buNone/>
              <a:defRPr/>
            </a:pPr>
            <a:r>
              <a:rPr lang="en-US" altLang="en-US" sz="3200" b="1" dirty="0">
                <a:latin typeface="DJ Doodlers" panose="00000400000000000000" pitchFamily="2" charset="0"/>
              </a:rPr>
              <a:t>*</a:t>
            </a:r>
            <a:r>
              <a:rPr lang="en-US" altLang="en-US" sz="3200" b="1" dirty="0" smtClean="0">
                <a:latin typeface="DJ Doodlers" panose="00000400000000000000" pitchFamily="2" charset="0"/>
              </a:rPr>
              <a:t>Following </a:t>
            </a:r>
            <a:r>
              <a:rPr lang="en-US" altLang="en-US" sz="3200" b="1" dirty="0">
                <a:latin typeface="DJ Doodlers" panose="00000400000000000000" pitchFamily="2" charset="0"/>
              </a:rPr>
              <a:t>Directions Quickly</a:t>
            </a:r>
          </a:p>
          <a:p>
            <a:pPr marL="457200" lvl="1" indent="0">
              <a:lnSpc>
                <a:spcPct val="150000"/>
              </a:lnSpc>
              <a:buNone/>
              <a:defRPr/>
            </a:pPr>
            <a:r>
              <a:rPr lang="en-US" altLang="en-US" sz="3200" b="1" dirty="0" smtClean="0">
                <a:latin typeface="DJ Doodlers" panose="00000400000000000000" pitchFamily="2" charset="0"/>
              </a:rPr>
              <a:t>*Working Hard</a:t>
            </a:r>
          </a:p>
          <a:p>
            <a:pPr marL="457200" lvl="1" indent="0">
              <a:lnSpc>
                <a:spcPct val="150000"/>
              </a:lnSpc>
              <a:buNone/>
              <a:defRPr/>
            </a:pPr>
            <a:r>
              <a:rPr lang="en-US" altLang="en-US" sz="3200" b="1" dirty="0" smtClean="0">
                <a:latin typeface="DJ Doodlers" panose="00000400000000000000" pitchFamily="2" charset="0"/>
              </a:rPr>
              <a:t>*Actively Participating</a:t>
            </a:r>
            <a:endParaRPr lang="en-US" altLang="en-US" sz="3200" b="1" dirty="0">
              <a:latin typeface="DJ Doodlers" panose="00000400000000000000" pitchFamily="2" charset="0"/>
            </a:endParaRPr>
          </a:p>
          <a:p>
            <a:pPr marL="457200" lvl="1" indent="0">
              <a:lnSpc>
                <a:spcPct val="150000"/>
              </a:lnSpc>
              <a:buNone/>
              <a:defRPr/>
            </a:pPr>
            <a:r>
              <a:rPr lang="en-US" altLang="en-US" sz="3200" b="1" dirty="0" smtClean="0">
                <a:latin typeface="DJ Doodlers" panose="00000400000000000000" pitchFamily="2" charset="0"/>
              </a:rPr>
              <a:t>*Helping Others</a:t>
            </a:r>
            <a:endParaRPr lang="en-US" altLang="en-US" sz="3200" b="1" dirty="0">
              <a:latin typeface="DJ Doodlers" panose="00000400000000000000" pitchFamily="2" charset="0"/>
            </a:endParaRPr>
          </a:p>
          <a:p>
            <a:pPr marL="0" indent="0">
              <a:lnSpc>
                <a:spcPct val="150000"/>
              </a:lnSpc>
              <a:buNone/>
              <a:defRPr/>
            </a:pPr>
            <a:r>
              <a:rPr lang="en-US" altLang="en-US" sz="3200" b="1" dirty="0" smtClean="0">
                <a:latin typeface="DJ Doodlers" panose="00000400000000000000" pitchFamily="2" charset="0"/>
              </a:rPr>
              <a:t>-Homeroom teachers </a:t>
            </a:r>
            <a:r>
              <a:rPr lang="en-US" altLang="en-US" sz="3200" b="1" dirty="0">
                <a:latin typeface="DJ Doodlers" panose="00000400000000000000" pitchFamily="2" charset="0"/>
              </a:rPr>
              <a:t>do drawings for prizes each </a:t>
            </a:r>
            <a:r>
              <a:rPr lang="en-US" altLang="en-US" sz="3200" b="1" dirty="0" smtClean="0">
                <a:latin typeface="DJ Doodlers" panose="00000400000000000000" pitchFamily="2" charset="0"/>
              </a:rPr>
              <a:t>Friday.</a:t>
            </a:r>
          </a:p>
          <a:p>
            <a:pPr marL="0" indent="0">
              <a:lnSpc>
                <a:spcPct val="150000"/>
              </a:lnSpc>
              <a:buNone/>
              <a:defRPr/>
            </a:pPr>
            <a:r>
              <a:rPr lang="en-US" altLang="en-US" sz="3200" b="1" dirty="0" smtClean="0">
                <a:latin typeface="DJ Doodlers" panose="00000400000000000000" pitchFamily="2" charset="0"/>
              </a:rPr>
              <a:t>-10 student names drawn at the end of each month- treat with Mr. Smith.</a:t>
            </a:r>
            <a:endParaRPr lang="en-US" altLang="en-US" sz="3200" b="1" dirty="0">
              <a:latin typeface="DJ Doodlers" panose="00000400000000000000" pitchFamily="2" charset="0"/>
            </a:endParaRPr>
          </a:p>
          <a:p>
            <a:endParaRPr lang="en-US" dirty="0"/>
          </a:p>
        </p:txBody>
      </p:sp>
    </p:spTree>
    <p:extLst>
      <p:ext uri="{BB962C8B-B14F-4D97-AF65-F5344CB8AC3E}">
        <p14:creationId xmlns:p14="http://schemas.microsoft.com/office/powerpoint/2010/main" val="4041811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1967</TotalTime>
  <Words>472</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DJ Doodlers</vt:lpstr>
      <vt:lpstr>Trebuchet MS</vt:lpstr>
      <vt:lpstr>Wingdings 3</vt:lpstr>
      <vt:lpstr>Facet</vt:lpstr>
      <vt:lpstr>Welcome to Curriculum Night</vt:lpstr>
      <vt:lpstr>Mrs. Schafer’s Schedule</vt:lpstr>
      <vt:lpstr>Specials Schedule</vt:lpstr>
      <vt:lpstr>Communication</vt:lpstr>
      <vt:lpstr>www.rnefourthgrade.weebly.com</vt:lpstr>
      <vt:lpstr>Transportation</vt:lpstr>
      <vt:lpstr>Volunteer Policy</vt:lpstr>
      <vt:lpstr>Fourth Grade Expectations</vt:lpstr>
      <vt:lpstr>Student Behavior Plan</vt:lpstr>
      <vt:lpstr>Consequences</vt:lpstr>
      <vt:lpstr>PowerPoint Presentation</vt:lpstr>
      <vt:lpstr>Homework</vt:lpstr>
      <vt:lpstr>              Reading Units of Study </vt:lpstr>
      <vt:lpstr>Good Readers...</vt:lpstr>
      <vt:lpstr>Mentor Text</vt:lpstr>
      <vt:lpstr>Writing Units of Study </vt:lpstr>
      <vt:lpstr>Effective Writing Instruction</vt:lpstr>
      <vt:lpstr>Writing Grading Scale</vt:lpstr>
      <vt:lpstr>Thank YOU for being 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Curriculum Night</dc:title>
  <dc:creator>Schafer, Angela</dc:creator>
  <cp:lastModifiedBy>Schafer, Angela</cp:lastModifiedBy>
  <cp:revision>57</cp:revision>
  <dcterms:created xsi:type="dcterms:W3CDTF">2017-08-22T19:24:42Z</dcterms:created>
  <dcterms:modified xsi:type="dcterms:W3CDTF">2018-08-23T21:20:36Z</dcterms:modified>
</cp:coreProperties>
</file>